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47"/>
  </p:notesMasterIdLst>
  <p:handoutMasterIdLst>
    <p:handoutMasterId r:id="rId48"/>
  </p:handoutMasterIdLst>
  <p:sldIdLst>
    <p:sldId id="256" r:id="rId5"/>
    <p:sldId id="289" r:id="rId6"/>
    <p:sldId id="276" r:id="rId7"/>
    <p:sldId id="277" r:id="rId8"/>
    <p:sldId id="288" r:id="rId9"/>
    <p:sldId id="278" r:id="rId10"/>
    <p:sldId id="279" r:id="rId11"/>
    <p:sldId id="281" r:id="rId12"/>
    <p:sldId id="282" r:id="rId13"/>
    <p:sldId id="280" r:id="rId14"/>
    <p:sldId id="290" r:id="rId15"/>
    <p:sldId id="286" r:id="rId16"/>
    <p:sldId id="291" r:id="rId17"/>
    <p:sldId id="285" r:id="rId18"/>
    <p:sldId id="284" r:id="rId19"/>
    <p:sldId id="292" r:id="rId20"/>
    <p:sldId id="283" r:id="rId21"/>
    <p:sldId id="295" r:id="rId22"/>
    <p:sldId id="294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10" r:id="rId37"/>
    <p:sldId id="311" r:id="rId38"/>
    <p:sldId id="312" r:id="rId39"/>
    <p:sldId id="313" r:id="rId40"/>
    <p:sldId id="309" r:id="rId41"/>
    <p:sldId id="314" r:id="rId42"/>
    <p:sldId id="315" r:id="rId43"/>
    <p:sldId id="316" r:id="rId44"/>
    <p:sldId id="293" r:id="rId45"/>
    <p:sldId id="317" r:id="rId46"/>
  </p:sldIdLst>
  <p:sldSz cx="12192000" cy="6858000"/>
  <p:notesSz cx="6858000" cy="9144000"/>
  <p:defaultTextStyle>
    <a:defPPr rtl="0">
      <a:defRPr lang="pt-br"/>
    </a:defPPr>
    <a:lvl1pPr marL="0" algn="l" defTabSz="9141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97" algn="l" defTabSz="9141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193" algn="l" defTabSz="9141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290" algn="l" defTabSz="9141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387" algn="l" defTabSz="9141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483" algn="l" defTabSz="9141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580" algn="l" defTabSz="9141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677" algn="l" defTabSz="9141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774" algn="l" defTabSz="9141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91" d="100"/>
          <a:sy n="91" d="100"/>
        </p:scale>
        <p:origin x="322" y="7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37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D4FBF263-DEC6-4A9D-8C97-B85A8CB8C50E}" type="datetime1">
              <a:rPr lang="pt-BR" smtClean="0"/>
              <a:pPr algn="r" rtl="0"/>
              <a:t>01/10/2019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45ACAF8E-318A-4EFE-8633-D9E72ABCE0ED}" type="slidenum">
              <a:rPr lang="pt-BR" smtClean="0"/>
              <a:pPr algn="r"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8C123CB6-8505-484D-AD49-CCA5FF708E8E}" type="datetime1">
              <a:rPr lang="pt-BR" noProof="0" smtClean="0"/>
              <a:pPr/>
              <a:t>01/10/2019</a:t>
            </a:fld>
            <a:endParaRPr lang="pt-BR" noProof="0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5EE2CF44-2B13-41B4-A334-1CDF534EEBBF}" type="slidenum">
              <a:rPr lang="pt-BR" noProof="0" smtClean="0"/>
              <a:pPr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1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97" algn="l" defTabSz="9141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193" algn="l" defTabSz="9141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290" algn="l" defTabSz="9141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387" algn="l" defTabSz="9141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483" algn="l" defTabSz="9141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580" algn="l" defTabSz="9141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677" algn="l" defTabSz="9141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774" algn="l" defTabSz="9141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6539" noProof="0" dirty="0"/>
          </a:p>
        </p:txBody>
      </p:sp>
      <p:sp>
        <p:nvSpPr>
          <p:cNvPr id="7" name="Retângulo 6"/>
          <p:cNvSpPr/>
          <p:nvPr userDrawn="1"/>
        </p:nvSpPr>
        <p:spPr bwMode="black">
          <a:xfrm>
            <a:off x="0" y="3075710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6539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 bwMode="white">
          <a:xfrm>
            <a:off x="1066800" y="3165764"/>
            <a:ext cx="10058400" cy="1711037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184" indent="0" algn="ctr" rtl="0">
              <a:buNone/>
              <a:defRPr sz="2000"/>
            </a:lvl2pPr>
            <a:lvl3pPr marL="914369" indent="0" algn="ctr" rtl="0">
              <a:buNone/>
              <a:defRPr sz="1800"/>
            </a:lvl3pPr>
            <a:lvl4pPr marL="1371553" indent="0" algn="ctr" rtl="0">
              <a:buNone/>
              <a:defRPr sz="1600"/>
            </a:lvl4pPr>
            <a:lvl5pPr marL="1828737" indent="0" algn="ctr" rtl="0">
              <a:buNone/>
              <a:defRPr sz="1600"/>
            </a:lvl5pPr>
            <a:lvl6pPr marL="2285921" indent="0" algn="ctr" rtl="0">
              <a:buNone/>
              <a:defRPr sz="1600"/>
            </a:lvl6pPr>
            <a:lvl7pPr marL="2743106" indent="0" algn="ctr" rtl="0">
              <a:buNone/>
              <a:defRPr sz="1600"/>
            </a:lvl7pPr>
            <a:lvl8pPr marL="3200291" indent="0" algn="ctr" rtl="0">
              <a:buNone/>
              <a:defRPr sz="1600"/>
            </a:lvl8pPr>
            <a:lvl9pPr marL="3657475" indent="0" algn="ctr" rtl="0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32DDEFA-DB5B-4288-BFD4-28EED68507B6}" type="datetime1">
              <a:rPr lang="pt-BR" noProof="0" smtClean="0"/>
              <a:pPr/>
              <a:t>01/10/2019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457200"/>
            <a:ext cx="1943100" cy="5638801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524000" y="457200"/>
            <a:ext cx="7048500" cy="5638801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2BFE731-CCCB-4F3F-8490-9D481963C25C}" type="datetime1">
              <a:rPr lang="pt-BR" noProof="0" smtClean="0"/>
              <a:pPr/>
              <a:t>01/10/2019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509B53E-5F46-420C-9FC5-DAEB88ACCC36}" type="datetime1">
              <a:rPr lang="pt-BR" noProof="0" smtClean="0"/>
              <a:pPr/>
              <a:t>01/10/2019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rtlCol="0" anchor="b">
            <a:normAutofit/>
          </a:bodyPr>
          <a:lstStyle>
            <a:lvl1pPr algn="l" rtl="0">
              <a:defRPr sz="5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24000" y="4589464"/>
            <a:ext cx="9144000" cy="1506537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184" indent="0" algn="l" rtl="0">
              <a:buNone/>
              <a:defRPr sz="2000"/>
            </a:lvl2pPr>
            <a:lvl3pPr marL="914369" indent="0" algn="l" rtl="0">
              <a:buNone/>
              <a:defRPr sz="1800"/>
            </a:lvl3pPr>
            <a:lvl4pPr marL="1371553" indent="0" algn="l" rtl="0">
              <a:buNone/>
              <a:defRPr sz="1600"/>
            </a:lvl4pPr>
            <a:lvl5pPr marL="1828737" indent="0" algn="l" rtl="0">
              <a:buNone/>
              <a:defRPr sz="1600"/>
            </a:lvl5pPr>
            <a:lvl6pPr marL="2285921" indent="0" algn="l" rtl="0">
              <a:buNone/>
              <a:defRPr sz="1600"/>
            </a:lvl6pPr>
            <a:lvl7pPr marL="2743106" indent="0" algn="l" rtl="0">
              <a:buNone/>
              <a:defRPr sz="1600"/>
            </a:lvl7pPr>
            <a:lvl8pPr marL="3200291" indent="0" algn="l" rtl="0">
              <a:buNone/>
              <a:defRPr sz="1600"/>
            </a:lvl8pPr>
            <a:lvl9pPr marL="3657475" indent="0" algn="l" rtl="0">
              <a:buNone/>
              <a:defRPr sz="16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524000" y="1825626"/>
            <a:ext cx="4343400" cy="4270375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24600" y="1825626"/>
            <a:ext cx="4343400" cy="4270375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7E64EAC-5602-4386-82F0-40AD884218D6}" type="datetime1">
              <a:rPr lang="pt-BR" noProof="0" smtClean="0"/>
              <a:pPr/>
              <a:t>01/10/2019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184" indent="0" algn="l" rtl="0">
              <a:buNone/>
              <a:defRPr sz="2000" b="1"/>
            </a:lvl2pPr>
            <a:lvl3pPr marL="914369" indent="0" algn="l" rtl="0">
              <a:buNone/>
              <a:defRPr sz="1800" b="1"/>
            </a:lvl3pPr>
            <a:lvl4pPr marL="1371553" indent="0" algn="l" rtl="0">
              <a:buNone/>
              <a:defRPr sz="1600" b="1"/>
            </a:lvl4pPr>
            <a:lvl5pPr marL="1828737" indent="0" algn="l" rtl="0">
              <a:buNone/>
              <a:defRPr sz="1600" b="1"/>
            </a:lvl5pPr>
            <a:lvl6pPr marL="2285921" indent="0" algn="l" rtl="0">
              <a:buNone/>
              <a:defRPr sz="1600" b="1"/>
            </a:lvl6pPr>
            <a:lvl7pPr marL="2743106" indent="0" algn="l" rtl="0">
              <a:buNone/>
              <a:defRPr sz="1600" b="1"/>
            </a:lvl7pPr>
            <a:lvl8pPr marL="3200291" indent="0" algn="l" rtl="0">
              <a:buNone/>
              <a:defRPr sz="1600" b="1"/>
            </a:lvl8pPr>
            <a:lvl9pPr marL="3657475" indent="0" algn="l" rtl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527048" y="2514601"/>
            <a:ext cx="4343400" cy="35814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184" indent="0" algn="l" rtl="0">
              <a:buNone/>
              <a:defRPr sz="2000" b="1"/>
            </a:lvl2pPr>
            <a:lvl3pPr marL="914369" indent="0" algn="l" rtl="0">
              <a:buNone/>
              <a:defRPr sz="1800" b="1"/>
            </a:lvl3pPr>
            <a:lvl4pPr marL="1371553" indent="0" algn="l" rtl="0">
              <a:buNone/>
              <a:defRPr sz="1600" b="1"/>
            </a:lvl4pPr>
            <a:lvl5pPr marL="1828737" indent="0" algn="l" rtl="0">
              <a:buNone/>
              <a:defRPr sz="1600" b="1"/>
            </a:lvl5pPr>
            <a:lvl6pPr marL="2285921" indent="0" algn="l" rtl="0">
              <a:buNone/>
              <a:defRPr sz="1600" b="1"/>
            </a:lvl6pPr>
            <a:lvl7pPr marL="2743106" indent="0" algn="l" rtl="0">
              <a:buNone/>
              <a:defRPr sz="1600" b="1"/>
            </a:lvl7pPr>
            <a:lvl8pPr marL="3200291" indent="0" algn="l" rtl="0">
              <a:buNone/>
              <a:defRPr sz="1600" b="1"/>
            </a:lvl8pPr>
            <a:lvl9pPr marL="3657475" indent="0" algn="l" rtl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327648" y="2514601"/>
            <a:ext cx="4343400" cy="35814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A9F0ECE-4690-40DC-8016-3D7B9FECC6A6}" type="datetime1">
              <a:rPr lang="pt-BR" noProof="0" smtClean="0"/>
              <a:pPr/>
              <a:t>01/10/2019</a:t>
            </a:fld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D2E0B61-5964-4D91-A168-D7CB792A2B2D}" type="datetime1">
              <a:rPr lang="pt-BR" noProof="0" smtClean="0"/>
              <a:pPr/>
              <a:t>01/10/2019</a:t>
            </a:fld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4555902-7965-4B4C-B9FC-820C063D4756}" type="datetime1">
              <a:rPr lang="pt-BR" noProof="0" smtClean="0"/>
              <a:pPr/>
              <a:t>01/10/2019</a:t>
            </a:fld>
            <a:endParaRPr lang="pt-BR" noProof="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02588" y="1600200"/>
            <a:ext cx="3122613" cy="1828800"/>
          </a:xfrm>
        </p:spPr>
        <p:txBody>
          <a:bodyPr rtlCol="0" anchor="b">
            <a:normAutofit/>
          </a:bodyPr>
          <a:lstStyle>
            <a:lvl1pPr algn="l" rtl="0">
              <a:defRPr sz="34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001040" y="3429000"/>
            <a:ext cx="3124161" cy="18288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457184" indent="0" algn="l" rtl="0">
              <a:buNone/>
              <a:defRPr sz="1400"/>
            </a:lvl2pPr>
            <a:lvl3pPr marL="914369" indent="0" algn="l" rtl="0">
              <a:buNone/>
              <a:defRPr sz="1200"/>
            </a:lvl3pPr>
            <a:lvl4pPr marL="1371553" indent="0" algn="l" rtl="0">
              <a:buNone/>
              <a:defRPr sz="1000"/>
            </a:lvl4pPr>
            <a:lvl5pPr marL="1828737" indent="0" algn="l" rtl="0">
              <a:buNone/>
              <a:defRPr sz="1000"/>
            </a:lvl5pPr>
            <a:lvl6pPr marL="2285921" indent="0" algn="l" rtl="0">
              <a:buNone/>
              <a:defRPr sz="1000"/>
            </a:lvl6pPr>
            <a:lvl7pPr marL="2743106" indent="0" algn="l" rtl="0">
              <a:buNone/>
              <a:defRPr sz="1000"/>
            </a:lvl7pPr>
            <a:lvl8pPr marL="3200291" indent="0" algn="l" rtl="0">
              <a:buNone/>
              <a:defRPr sz="1000"/>
            </a:lvl8pPr>
            <a:lvl9pPr marL="3657475" indent="0" algn="l" rtl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97EB872-3A44-4095-8573-160D8312FA73}" type="datetime1">
              <a:rPr lang="pt-BR" noProof="0" smtClean="0"/>
              <a:pPr/>
              <a:t>01/10/2019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600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rtlCol="0" anchor="b">
            <a:normAutofit/>
          </a:bodyPr>
          <a:lstStyle>
            <a:lvl1pPr algn="l" rtl="0">
              <a:defRPr sz="34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 rtlCol="0">
            <a:normAutofit/>
          </a:bodyPr>
          <a:lstStyle>
            <a:lvl1pPr marL="0" indent="0" algn="ctr" rtl="0">
              <a:buNone/>
              <a:defRPr sz="2000"/>
            </a:lvl1pPr>
            <a:lvl2pPr marL="457184" indent="0" algn="l" rtl="0">
              <a:buNone/>
              <a:defRPr sz="2800"/>
            </a:lvl2pPr>
            <a:lvl3pPr marL="914369" indent="0" algn="l" rtl="0">
              <a:buNone/>
              <a:defRPr sz="2400"/>
            </a:lvl3pPr>
            <a:lvl4pPr marL="1371553" indent="0" algn="l" rtl="0">
              <a:buNone/>
              <a:defRPr sz="2000"/>
            </a:lvl4pPr>
            <a:lvl5pPr marL="1828737" indent="0" algn="l" rtl="0">
              <a:buNone/>
              <a:defRPr sz="2000"/>
            </a:lvl5pPr>
            <a:lvl6pPr marL="2285921" indent="0" algn="l" rtl="0">
              <a:buNone/>
              <a:defRPr sz="2000"/>
            </a:lvl6pPr>
            <a:lvl7pPr marL="2743106" indent="0" algn="l" rtl="0">
              <a:buNone/>
              <a:defRPr sz="2000"/>
            </a:lvl7pPr>
            <a:lvl8pPr marL="3200291" indent="0" algn="l" rtl="0">
              <a:buNone/>
              <a:defRPr sz="2000"/>
            </a:lvl8pPr>
            <a:lvl9pPr marL="3657475" indent="0" algn="l" rtl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457184" indent="0" algn="l" rtl="0">
              <a:buNone/>
              <a:defRPr sz="1400"/>
            </a:lvl2pPr>
            <a:lvl3pPr marL="914369" indent="0" algn="l" rtl="0">
              <a:buNone/>
              <a:defRPr sz="1200"/>
            </a:lvl3pPr>
            <a:lvl4pPr marL="1371553" indent="0" algn="l" rtl="0">
              <a:buNone/>
              <a:defRPr sz="1000"/>
            </a:lvl4pPr>
            <a:lvl5pPr marL="1828737" indent="0" algn="l" rtl="0">
              <a:buNone/>
              <a:defRPr sz="1000"/>
            </a:lvl5pPr>
            <a:lvl6pPr marL="2285921" indent="0" algn="l" rtl="0">
              <a:buNone/>
              <a:defRPr sz="1000"/>
            </a:lvl6pPr>
            <a:lvl7pPr marL="2743106" indent="0" algn="l" rtl="0">
              <a:buNone/>
              <a:defRPr sz="1000"/>
            </a:lvl7pPr>
            <a:lvl8pPr marL="3200291" indent="0" algn="l" rtl="0">
              <a:buNone/>
              <a:defRPr sz="1000"/>
            </a:lvl8pPr>
            <a:lvl9pPr marL="3657475" indent="0" algn="l" rtl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50E4E7D-D0A9-4DEE-9266-00B85AF59F3B}" type="datetime1">
              <a:rPr lang="pt-BR" noProof="0" smtClean="0"/>
              <a:pPr/>
              <a:t>01/10/2019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>
              <a:lumMod val="50000"/>
            </a:schemeClr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 dirty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436AF61-35ED-497B-AFBC-44E1662D60CA}" type="datetime1">
              <a:rPr lang="pt-BR" noProof="0" smtClean="0"/>
              <a:pPr/>
              <a:t>01/10/2019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524001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pt-BR" noProof="0" smtClean="0"/>
              <a:pPr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69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92" indent="-228592" algn="l" defTabSz="914369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40" indent="-228592" algn="l" defTabSz="914369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369" indent="-228592" algn="l" defTabSz="914369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398" indent="-228592" algn="l" defTabSz="914369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08" indent="-228592" algn="l" defTabSz="914369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19" indent="-228592" algn="l" defTabSz="914369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29" indent="-228592" algn="l" defTabSz="914369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640" indent="-228592" algn="l" defTabSz="914369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5950" indent="-228592" algn="l" defTabSz="914369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4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9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3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7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21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6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91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75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9.wdp"/><Relationship Id="rId4" Type="http://schemas.openxmlformats.org/officeDocument/2006/relationships/image" Target="../media/image22.png"/><Relationship Id="rId9" Type="http://schemas.microsoft.com/office/2007/relationships/hdphoto" Target="../media/hdphoto11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7" Type="http://schemas.microsoft.com/office/2007/relationships/hdphoto" Target="../media/hdphoto15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microsoft.com/office/2007/relationships/hdphoto" Target="../media/hdphoto14.wdp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hdphoto" Target="../media/hdphoto20.wdp"/><Relationship Id="rId7" Type="http://schemas.microsoft.com/office/2007/relationships/hdphoto" Target="../media/hdphoto2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microsoft.com/office/2007/relationships/hdphoto" Target="../media/hdphoto24.wdp"/><Relationship Id="rId5" Type="http://schemas.microsoft.com/office/2007/relationships/hdphoto" Target="../media/hdphoto21.wdp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microsoft.com/office/2007/relationships/hdphoto" Target="../media/hdphoto23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>
              <a:lumMod val="5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397024"/>
            <a:ext cx="12192000" cy="799728"/>
          </a:xfrm>
        </p:spPr>
        <p:txBody>
          <a:bodyPr rtlCol="0"/>
          <a:lstStyle/>
          <a:p>
            <a:pPr algn="ctr"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IR </a:t>
            </a:r>
            <a:r>
              <a:rPr lang="pt-BR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Controlled</a:t>
            </a:r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Worm</a:t>
            </a:r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on</a:t>
            </a:r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FPGA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0" y="3326096"/>
            <a:ext cx="12192000" cy="2407160"/>
          </a:xfrm>
        </p:spPr>
        <p:txBody>
          <a:bodyPr rtlCol="0">
            <a:normAutofit/>
          </a:bodyPr>
          <a:lstStyle/>
          <a:p>
            <a:r>
              <a:rPr lang="pt-B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Jaderson</a:t>
            </a:r>
            <a:r>
              <a:rPr lang="pt-B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Rosa dos Santos – 201713553</a:t>
            </a:r>
          </a:p>
          <a:p>
            <a:r>
              <a:rPr lang="pt-B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Marcos Alves dos Santos  – 201710421</a:t>
            </a:r>
          </a:p>
          <a:p>
            <a:endParaRPr lang="pt-B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pt-B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pt-B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pt-B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Cachoeira do Sul, 01 de Outubro de 2019.</a:t>
            </a:r>
          </a:p>
          <a:p>
            <a:r>
              <a:rPr lang="pt-B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Universidade Federal de Santa Maria – UFSM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015403D-594F-4EFA-B613-32B039F50B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32"/>
          <a:stretch/>
        </p:blipFill>
        <p:spPr>
          <a:xfrm>
            <a:off x="9624392" y="3154282"/>
            <a:ext cx="2567608" cy="250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6C2D1C3-02D8-4A79-8B60-F3C30F8B5435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83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IR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Controlled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Worm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on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FPGA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5E1D2CB-5B7A-4DC0-8CFD-F2A7E98991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926" t="3815" r="1799" b="4631"/>
          <a:stretch/>
        </p:blipFill>
        <p:spPr>
          <a:xfrm>
            <a:off x="1811525" y="620688"/>
            <a:ext cx="8568952" cy="616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165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>
              <a:lumMod val="5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397024"/>
            <a:ext cx="12192000" cy="799728"/>
          </a:xfrm>
        </p:spPr>
        <p:txBody>
          <a:bodyPr rtlCol="0"/>
          <a:lstStyle/>
          <a:p>
            <a:pPr algn="ctr"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IR </a:t>
            </a:r>
            <a:r>
              <a:rPr lang="pt-BR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Controlled</a:t>
            </a:r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Worm</a:t>
            </a:r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on</a:t>
            </a:r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FPGA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EAAC68B-B88F-497E-9A69-622EAF533469}"/>
              </a:ext>
            </a:extLst>
          </p:cNvPr>
          <p:cNvSpPr txBox="1">
            <a:spLocks/>
          </p:cNvSpPr>
          <p:nvPr/>
        </p:nvSpPr>
        <p:spPr bwMode="white">
          <a:xfrm>
            <a:off x="0" y="3789040"/>
            <a:ext cx="12192000" cy="7997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Linguagens e Softwares Utilizados</a:t>
            </a:r>
          </a:p>
        </p:txBody>
      </p:sp>
    </p:spTree>
    <p:extLst>
      <p:ext uri="{BB962C8B-B14F-4D97-AF65-F5344CB8AC3E}">
        <p14:creationId xmlns:p14="http://schemas.microsoft.com/office/powerpoint/2010/main" val="122262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6C2D1C3-02D8-4A79-8B60-F3C30F8B5435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83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IR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Controlled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Worm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on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FPGA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0DC7DA8-9166-4E8C-8AF6-623E07C759C4}"/>
              </a:ext>
            </a:extLst>
          </p:cNvPr>
          <p:cNvSpPr txBox="1">
            <a:spLocks/>
          </p:cNvSpPr>
          <p:nvPr/>
        </p:nvSpPr>
        <p:spPr>
          <a:xfrm>
            <a:off x="0" y="908720"/>
            <a:ext cx="12192000" cy="467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2400" b="1" u="sng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Linguagens e Softwares Utilizados: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6C84D85-8DC6-4E50-AC03-A1ADF23CE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181" y="1410102"/>
            <a:ext cx="3372966" cy="337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F48A953-8D9B-4309-9554-C597D929D3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0" t="21267" r="4934" b="22207"/>
          <a:stretch/>
        </p:blipFill>
        <p:spPr bwMode="auto">
          <a:xfrm>
            <a:off x="47328" y="4817378"/>
            <a:ext cx="6048672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256CE83-4CA0-440E-9EAD-055DFB2526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5" t="5883" r="8217" b="7441"/>
          <a:stretch/>
        </p:blipFill>
        <p:spPr bwMode="auto">
          <a:xfrm>
            <a:off x="8472264" y="1374314"/>
            <a:ext cx="2357732" cy="301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CD9DEC6-16A9-4E52-B04A-3F05C9B12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908" y="4461298"/>
            <a:ext cx="2192088" cy="21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643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>
              <a:lumMod val="5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397024"/>
            <a:ext cx="12192000" cy="799728"/>
          </a:xfrm>
        </p:spPr>
        <p:txBody>
          <a:bodyPr rtlCol="0"/>
          <a:lstStyle/>
          <a:p>
            <a:pPr algn="ctr"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IR </a:t>
            </a:r>
            <a:r>
              <a:rPr lang="pt-BR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Controlled</a:t>
            </a:r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Worm</a:t>
            </a:r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on</a:t>
            </a:r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FPGA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EAAC68B-B88F-497E-9A69-622EAF533469}"/>
              </a:ext>
            </a:extLst>
          </p:cNvPr>
          <p:cNvSpPr txBox="1">
            <a:spLocks/>
          </p:cNvSpPr>
          <p:nvPr/>
        </p:nvSpPr>
        <p:spPr bwMode="white">
          <a:xfrm>
            <a:off x="0" y="3789040"/>
            <a:ext cx="12192000" cy="7997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Componentes utilizados</a:t>
            </a:r>
          </a:p>
        </p:txBody>
      </p:sp>
    </p:spTree>
    <p:extLst>
      <p:ext uri="{BB962C8B-B14F-4D97-AF65-F5344CB8AC3E}">
        <p14:creationId xmlns:p14="http://schemas.microsoft.com/office/powerpoint/2010/main" val="366781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6C2D1C3-02D8-4A79-8B60-F3C30F8B5435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83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IR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Controlled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Worm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on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FPGA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B77F8FB9-46F6-4460-A169-4BF14E8E8C48}"/>
              </a:ext>
            </a:extLst>
          </p:cNvPr>
          <p:cNvSpPr txBox="1">
            <a:spLocks/>
          </p:cNvSpPr>
          <p:nvPr/>
        </p:nvSpPr>
        <p:spPr>
          <a:xfrm>
            <a:off x="0" y="908720"/>
            <a:ext cx="12192000" cy="467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2400" b="1" u="sng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Componentes utilizados: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E63CDF1-1889-4294-A2BA-558495A9F90F}"/>
              </a:ext>
            </a:extLst>
          </p:cNvPr>
          <p:cNvSpPr txBox="1"/>
          <p:nvPr/>
        </p:nvSpPr>
        <p:spPr>
          <a:xfrm>
            <a:off x="0" y="1387133"/>
            <a:ext cx="609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dirty="0" err="1">
                <a:solidFill>
                  <a:schemeClr val="accent1">
                    <a:lumMod val="50000"/>
                  </a:schemeClr>
                </a:solidFill>
              </a:rPr>
              <a:t>Buzzer</a:t>
            </a:r>
            <a:r>
              <a:rPr lang="pt-BR" sz="3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sz="3000" dirty="0" err="1">
                <a:solidFill>
                  <a:schemeClr val="accent1">
                    <a:lumMod val="50000"/>
                  </a:schemeClr>
                </a:solidFill>
              </a:rPr>
              <a:t>Piezoelectric</a:t>
            </a:r>
            <a:r>
              <a:rPr lang="pt-BR" sz="3000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990ED2B-6ECB-4770-9170-2BD20B6CA21D}"/>
              </a:ext>
            </a:extLst>
          </p:cNvPr>
          <p:cNvSpPr txBox="1"/>
          <p:nvPr/>
        </p:nvSpPr>
        <p:spPr>
          <a:xfrm>
            <a:off x="6096000" y="1448688"/>
            <a:ext cx="609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dirty="0" err="1">
                <a:solidFill>
                  <a:schemeClr val="accent1">
                    <a:lumMod val="50000"/>
                  </a:schemeClr>
                </a:solidFill>
                <a:latin typeface="Candara (Corpo)"/>
              </a:rPr>
              <a:t>Terasic</a:t>
            </a:r>
            <a:r>
              <a:rPr lang="pt-BR" sz="3000" dirty="0">
                <a:solidFill>
                  <a:schemeClr val="accent1">
                    <a:lumMod val="50000"/>
                  </a:schemeClr>
                </a:solidFill>
                <a:latin typeface="Candara (Corpo)"/>
              </a:rPr>
              <a:t> </a:t>
            </a:r>
            <a:r>
              <a:rPr lang="pt-BR" sz="3000" dirty="0" err="1">
                <a:solidFill>
                  <a:schemeClr val="accent1">
                    <a:lumMod val="50000"/>
                  </a:schemeClr>
                </a:solidFill>
                <a:latin typeface="Candara (Corpo)"/>
              </a:rPr>
              <a:t>Infrared</a:t>
            </a:r>
            <a:r>
              <a:rPr lang="pt-BR" sz="3000" dirty="0">
                <a:solidFill>
                  <a:schemeClr val="accent1">
                    <a:lumMod val="50000"/>
                  </a:schemeClr>
                </a:solidFill>
                <a:latin typeface="Candara (Corpo)"/>
              </a:rPr>
              <a:t> Remote </a:t>
            </a:r>
            <a:r>
              <a:rPr lang="pt-BR" sz="3000" dirty="0" err="1">
                <a:solidFill>
                  <a:schemeClr val="accent1">
                    <a:lumMod val="50000"/>
                  </a:schemeClr>
                </a:solidFill>
                <a:latin typeface="Candara (Corpo)"/>
              </a:rPr>
              <a:t>Controller</a:t>
            </a:r>
            <a:r>
              <a:rPr lang="pt-BR" sz="3000" dirty="0">
                <a:solidFill>
                  <a:schemeClr val="accent1">
                    <a:lumMod val="50000"/>
                  </a:schemeClr>
                </a:solidFill>
                <a:latin typeface="Candara (Corpo)"/>
              </a:rPr>
              <a:t>: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04A7661-C12C-4C09-A1BE-AC9AEA7E0D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92" b="89384" l="1802" r="95270">
                        <a14:foregroundMark x1="2252" y1="20548" x2="9685" y2="52397"/>
                        <a14:foregroundMark x1="9910" y1="7877" x2="22297" y2="7534"/>
                        <a14:foregroundMark x1="22297" y1="7534" x2="32658" y2="8219"/>
                        <a14:foregroundMark x1="91454" y1="31855" x2="91492" y2="31951"/>
                        <a14:foregroundMark x1="90090" y1="28425" x2="91075" y2="30902"/>
                        <a14:foregroundMark x1="94398" y1="55156" x2="93694" y2="60616"/>
                        <a14:foregroundMark x1="93694" y1="60616" x2="87838" y2="67123"/>
                        <a14:foregroundMark x1="95270" y1="54795" x2="95270" y2="54795"/>
                        <a14:foregroundMark x1="95045" y1="54452" x2="95045" y2="54452"/>
                        <a14:foregroundMark x1="95045" y1="55479" x2="95045" y2="55479"/>
                        <a14:foregroundMark x1="95045" y1="54452" x2="95045" y2="55822"/>
                        <a14:backgroundMark x1="91216" y1="32192" x2="94144" y2="39041"/>
                        <a14:backgroundMark x1="94595" y1="40411" x2="94595" y2="41438"/>
                        <a14:backgroundMark x1="93919" y1="39041" x2="94567" y2="54452"/>
                        <a14:backgroundMark x1="90541" y1="31164" x2="90766" y2="32192"/>
                        <a14:backgroundMark x1="91892" y1="33219" x2="91892" y2="33219"/>
                        <a14:backgroundMark x1="91216" y1="33219" x2="91216" y2="33219"/>
                        <a14:backgroundMark x1="91441" y1="33219" x2="91441" y2="33219"/>
                        <a14:backgroundMark x1="91216" y1="31849" x2="91216" y2="31849"/>
                        <a14:backgroundMark x1="91216" y1="32877" x2="91216" y2="32877"/>
                        <a14:backgroundMark x1="91216" y1="32192" x2="91216" y2="32192"/>
                        <a14:backgroundMark x1="91667" y1="32192" x2="91667" y2="321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68" b="6796"/>
          <a:stretch/>
        </p:blipFill>
        <p:spPr bwMode="auto">
          <a:xfrm>
            <a:off x="191344" y="2746843"/>
            <a:ext cx="5904656" cy="365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73AF171A-AF6B-4C2B-AD88-C7F4007485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86" b="89944" l="10000" r="90000">
                        <a14:foregroundMark x1="9091" y1="78983" x2="11273" y2="8136"/>
                        <a14:foregroundMark x1="11273" y1="8136" x2="21818" y2="2373"/>
                        <a14:foregroundMark x1="21818" y1="2373" x2="35636" y2="1808"/>
                        <a14:foregroundMark x1="35636" y1="1808" x2="63818" y2="2712"/>
                        <a14:foregroundMark x1="63818" y1="2712" x2="78182" y2="2486"/>
                        <a14:foregroundMark x1="78182" y1="2486" x2="86182" y2="10056"/>
                        <a14:foregroundMark x1="86182" y1="10056" x2="81636" y2="62147"/>
                        <a14:foregroundMark x1="86182" y1="4181" x2="86909" y2="11299"/>
                        <a14:foregroundMark x1="84727" y1="2825" x2="86727" y2="53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51" t="981" r="12484" b="12249"/>
          <a:stretch/>
        </p:blipFill>
        <p:spPr bwMode="auto">
          <a:xfrm>
            <a:off x="8256240" y="2033464"/>
            <a:ext cx="3096344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820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6C2D1C3-02D8-4A79-8B60-F3C30F8B5435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83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IR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Controlled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Worm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on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FPGA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B77F8FB9-46F6-4460-A169-4BF14E8E8C48}"/>
              </a:ext>
            </a:extLst>
          </p:cNvPr>
          <p:cNvSpPr txBox="1">
            <a:spLocks/>
          </p:cNvSpPr>
          <p:nvPr/>
        </p:nvSpPr>
        <p:spPr>
          <a:xfrm>
            <a:off x="0" y="908720"/>
            <a:ext cx="12192000" cy="467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2400" b="1" u="sng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Componentes utilizados: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E63CDF1-1889-4294-A2BA-558495A9F90F}"/>
              </a:ext>
            </a:extLst>
          </p:cNvPr>
          <p:cNvSpPr txBox="1"/>
          <p:nvPr/>
        </p:nvSpPr>
        <p:spPr>
          <a:xfrm>
            <a:off x="0" y="1350667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accent1">
                    <a:lumMod val="50000"/>
                  </a:schemeClr>
                </a:solidFill>
              </a:rPr>
              <a:t>FPGA device DE2-115: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A2856A6-DB32-46AB-BA07-214B6FE3C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843" b="89888" l="5455" r="90000">
                        <a14:foregroundMark x1="25818" y1="7191" x2="34182" y2="11461"/>
                        <a14:foregroundMark x1="34182" y1="11461" x2="43273" y2="10562"/>
                        <a14:foregroundMark x1="43273" y1="10562" x2="52545" y2="11685"/>
                        <a14:foregroundMark x1="52545" y1="11685" x2="61818" y2="11236"/>
                        <a14:foregroundMark x1="61818" y1="11236" x2="63818" y2="11236"/>
                        <a14:foregroundMark x1="29091" y1="7191" x2="41455" y2="8764"/>
                        <a14:foregroundMark x1="24727" y1="8764" x2="24364" y2="12135"/>
                        <a14:foregroundMark x1="15455" y1="27865" x2="12182" y2="39101"/>
                        <a14:foregroundMark x1="12182" y1="39101" x2="6909" y2="46742"/>
                        <a14:foregroundMark x1="5818" y1="47191" x2="9636" y2="47416"/>
                        <a14:foregroundMark x1="5455" y1="60000" x2="5636" y2="60000"/>
                        <a14:foregroundMark x1="78909" y1="14607" x2="88545" y2="15506"/>
                        <a14:foregroundMark x1="88545" y1="15506" x2="89818" y2="26742"/>
                        <a14:foregroundMark x1="89818" y1="26742" x2="89455" y2="27191"/>
                        <a14:foregroundMark x1="24909" y1="5843" x2="24909" y2="5843"/>
                        <a14:foregroundMark x1="24545" y1="6517" x2="24545" y2="65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43" t="5096" r="6513" b="13358"/>
          <a:stretch/>
        </p:blipFill>
        <p:spPr bwMode="auto">
          <a:xfrm>
            <a:off x="2843809" y="2054762"/>
            <a:ext cx="6504384" cy="480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446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>
              <a:lumMod val="5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397024"/>
            <a:ext cx="12192000" cy="799728"/>
          </a:xfrm>
        </p:spPr>
        <p:txBody>
          <a:bodyPr rtlCol="0"/>
          <a:lstStyle/>
          <a:p>
            <a:pPr algn="ctr"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IR </a:t>
            </a:r>
            <a:r>
              <a:rPr lang="pt-BR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Controlled</a:t>
            </a:r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Worm</a:t>
            </a:r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on</a:t>
            </a:r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FPGA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EAAC68B-B88F-497E-9A69-622EAF533469}"/>
              </a:ext>
            </a:extLst>
          </p:cNvPr>
          <p:cNvSpPr txBox="1">
            <a:spLocks/>
          </p:cNvSpPr>
          <p:nvPr/>
        </p:nvSpPr>
        <p:spPr bwMode="white">
          <a:xfrm>
            <a:off x="0" y="3789040"/>
            <a:ext cx="12192000" cy="7997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Buzzer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Piezoelectric</a:t>
            </a:r>
            <a:endParaRPr lang="pt-BR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2190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6C2D1C3-02D8-4A79-8B60-F3C30F8B5435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83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IR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Controlled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Worm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on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FPGA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B0A88BA-CBC3-49AF-B66F-D7029ACAA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256" y="1589162"/>
            <a:ext cx="3679676" cy="367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76117555-2BA9-4186-87C2-BA16E9725A85}"/>
              </a:ext>
            </a:extLst>
          </p:cNvPr>
          <p:cNvSpPr txBox="1">
            <a:spLocks/>
          </p:cNvSpPr>
          <p:nvPr/>
        </p:nvSpPr>
        <p:spPr>
          <a:xfrm>
            <a:off x="0" y="683096"/>
            <a:ext cx="6096000" cy="6174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Piezo Buzzer Characteristics:</a:t>
            </a:r>
          </a:p>
          <a:p>
            <a:pPr algn="ctr">
              <a:lnSpc>
                <a:spcPct val="100000"/>
              </a:lnSpc>
            </a:pPr>
            <a:endParaRPr lang="en-US" sz="2400" b="1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  <a:p>
            <a:pPr marL="457184" indent="-457184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Wide operating voltage: 3~250 V;</a:t>
            </a:r>
          </a:p>
          <a:p>
            <a:pPr fontAlgn="base">
              <a:lnSpc>
                <a:spcPct val="100000"/>
              </a:lnSpc>
            </a:pPr>
            <a:endParaRPr lang="en-US" sz="24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  <a:p>
            <a:pPr marL="457184" indent="-457184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Lower current consumption: less than 30 mA higher rated frequency;</a:t>
            </a:r>
          </a:p>
          <a:p>
            <a:pPr marL="457184" indent="-457184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  <a:p>
            <a:pPr marL="457184" indent="-457184" fontAlgn="base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Higher sound pressure level.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C405C6-ED1D-4673-AD7C-AFD6180029C4}"/>
              </a:ext>
            </a:extLst>
          </p:cNvPr>
          <p:cNvSpPr/>
          <p:nvPr/>
        </p:nvSpPr>
        <p:spPr>
          <a:xfrm>
            <a:off x="0" y="621166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Fonte: https://www.cui.com/product-spotlight/piezo-and-magnetic-buzzers</a:t>
            </a:r>
          </a:p>
          <a:p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Fonte: https://en.wikipedia.org/wiki/Piezoelectric_sensor</a:t>
            </a:r>
          </a:p>
        </p:txBody>
      </p:sp>
    </p:spTree>
    <p:extLst>
      <p:ext uri="{BB962C8B-B14F-4D97-AF65-F5344CB8AC3E}">
        <p14:creationId xmlns:p14="http://schemas.microsoft.com/office/powerpoint/2010/main" val="2797609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6C2D1C3-02D8-4A79-8B60-F3C30F8B5435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83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IR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Controlled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Worm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on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FPGA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0954FD1-D917-43C1-AC88-74B5308430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55" t="1332" r="7252" b="5884"/>
          <a:stretch/>
        </p:blipFill>
        <p:spPr>
          <a:xfrm>
            <a:off x="2027548" y="683096"/>
            <a:ext cx="8136904" cy="617490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4F29D92-7B63-485F-9B79-BFF365D68891}"/>
              </a:ext>
            </a:extLst>
          </p:cNvPr>
          <p:cNvSpPr/>
          <p:nvPr/>
        </p:nvSpPr>
        <p:spPr>
          <a:xfrm>
            <a:off x="2004060" y="5805264"/>
            <a:ext cx="8136904" cy="288032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6539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26F0746D-13A9-488C-AEC5-33227066DC15}"/>
              </a:ext>
            </a:extLst>
          </p:cNvPr>
          <p:cNvSpPr/>
          <p:nvPr/>
        </p:nvSpPr>
        <p:spPr>
          <a:xfrm>
            <a:off x="7752184" y="2564904"/>
            <a:ext cx="288032" cy="288032"/>
          </a:xfrm>
          <a:prstGeom prst="ellipse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6539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787638E-8B2C-4B19-B909-53F23E8C2948}"/>
              </a:ext>
            </a:extLst>
          </p:cNvPr>
          <p:cNvSpPr/>
          <p:nvPr/>
        </p:nvSpPr>
        <p:spPr>
          <a:xfrm>
            <a:off x="8112224" y="1628800"/>
            <a:ext cx="288032" cy="288032"/>
          </a:xfrm>
          <a:prstGeom prst="ellipse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6539"/>
          </a:p>
        </p:txBody>
      </p:sp>
    </p:spTree>
    <p:extLst>
      <p:ext uri="{BB962C8B-B14F-4D97-AF65-F5344CB8AC3E}">
        <p14:creationId xmlns:p14="http://schemas.microsoft.com/office/powerpoint/2010/main" val="1747299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6C2D1C3-02D8-4A79-8B60-F3C30F8B5435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83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IR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Controlled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Worm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on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FPGA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4017EFE-CB1A-4DF7-8590-E1854E2280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3002" t="13658" r="2383" b="6006"/>
          <a:stretch/>
        </p:blipFill>
        <p:spPr>
          <a:xfrm>
            <a:off x="338667" y="1898831"/>
            <a:ext cx="11514667" cy="306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464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>
              <a:lumMod val="5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397024"/>
            <a:ext cx="12192000" cy="799728"/>
          </a:xfrm>
        </p:spPr>
        <p:txBody>
          <a:bodyPr rtlCol="0"/>
          <a:lstStyle/>
          <a:p>
            <a:pPr algn="ctr"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IR </a:t>
            </a:r>
            <a:r>
              <a:rPr lang="pt-BR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Controlled</a:t>
            </a:r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Worm</a:t>
            </a:r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on</a:t>
            </a:r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FPGA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EAAC68B-B88F-497E-9A69-622EAF533469}"/>
              </a:ext>
            </a:extLst>
          </p:cNvPr>
          <p:cNvSpPr txBox="1">
            <a:spLocks/>
          </p:cNvSpPr>
          <p:nvPr/>
        </p:nvSpPr>
        <p:spPr bwMode="white">
          <a:xfrm>
            <a:off x="0" y="3789040"/>
            <a:ext cx="12192000" cy="7997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PROPOSTA DE PROJETO</a:t>
            </a:r>
          </a:p>
        </p:txBody>
      </p:sp>
    </p:spTree>
    <p:extLst>
      <p:ext uri="{BB962C8B-B14F-4D97-AF65-F5344CB8AC3E}">
        <p14:creationId xmlns:p14="http://schemas.microsoft.com/office/powerpoint/2010/main" val="205663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C0B9A9D-58A2-442D-9635-810B66233C4E}"/>
              </a:ext>
            </a:extLst>
          </p:cNvPr>
          <p:cNvSpPr/>
          <p:nvPr/>
        </p:nvSpPr>
        <p:spPr>
          <a:xfrm>
            <a:off x="0" y="225415"/>
            <a:ext cx="12192000" cy="6632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library</a:t>
            </a:r>
            <a:r>
              <a:rPr lang="pt-BR" sz="1700" dirty="0">
                <a:solidFill>
                  <a:srgbClr val="000000"/>
                </a:solidFill>
                <a:latin typeface="Consolas" panose="020B0609020204030204" pitchFamily="49" charset="0"/>
              </a:rPr>
              <a:t> IEEE;</a:t>
            </a:r>
          </a:p>
          <a:p>
            <a:r>
              <a:rPr lang="pt-BR" sz="1700" dirty="0">
                <a:solidFill>
                  <a:srgbClr val="0000FF"/>
                </a:solidFill>
                <a:latin typeface="Consolas" panose="020B0609020204030204" pitchFamily="49" charset="0"/>
              </a:rPr>
              <a:t>use</a:t>
            </a:r>
            <a:r>
              <a:rPr lang="pt-BR" sz="1700" dirty="0">
                <a:solidFill>
                  <a:srgbClr val="000000"/>
                </a:solidFill>
                <a:latin typeface="Consolas" panose="020B0609020204030204" pitchFamily="49" charset="0"/>
              </a:rPr>
              <a:t> IEEE.std_logic_1164.</a:t>
            </a:r>
            <a:r>
              <a:rPr lang="pt-BR" sz="1700" dirty="0">
                <a:solidFill>
                  <a:srgbClr val="0000FF"/>
                </a:solidFill>
                <a:latin typeface="Consolas" panose="020B0609020204030204" pitchFamily="49" charset="0"/>
              </a:rPr>
              <a:t>all</a:t>
            </a:r>
            <a:r>
              <a:rPr lang="pt-BR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700" dirty="0">
                <a:solidFill>
                  <a:srgbClr val="0000FF"/>
                </a:solidFill>
                <a:latin typeface="Consolas" panose="020B0609020204030204" pitchFamily="49" charset="0"/>
              </a:rPr>
              <a:t>use</a:t>
            </a:r>
            <a:r>
              <a:rPr lang="pt-BR" sz="17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pt-BR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IEEE.numeric_std.</a:t>
            </a:r>
            <a:r>
              <a:rPr lang="pt-BR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all</a:t>
            </a:r>
            <a:r>
              <a:rPr lang="pt-BR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pt-BR" sz="17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t-BR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entity</a:t>
            </a:r>
            <a:r>
              <a:rPr lang="pt-BR" sz="17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pt-BR" sz="1700" dirty="0" err="1">
                <a:solidFill>
                  <a:srgbClr val="267F99"/>
                </a:solidFill>
                <a:latin typeface="Consolas" panose="020B0609020204030204" pitchFamily="49" charset="0"/>
              </a:rPr>
              <a:t>beep</a:t>
            </a:r>
            <a:r>
              <a:rPr lang="pt-BR" sz="17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pt-BR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is</a:t>
            </a:r>
            <a:endParaRPr lang="pt-BR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7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pt-BR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port</a:t>
            </a:r>
            <a:r>
              <a:rPr lang="pt-BR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pt-BR" sz="17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pt-BR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clk</a:t>
            </a:r>
            <a:r>
              <a:rPr lang="pt-BR" sz="1700" dirty="0">
                <a:solidFill>
                  <a:srgbClr val="000000"/>
                </a:solidFill>
                <a:latin typeface="Consolas" panose="020B0609020204030204" pitchFamily="49" charset="0"/>
              </a:rPr>
              <a:t>     :   </a:t>
            </a:r>
            <a:r>
              <a:rPr lang="pt-BR" sz="17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pt-BR" sz="17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pt-BR" sz="1700" dirty="0" err="1">
                <a:solidFill>
                  <a:srgbClr val="267F99"/>
                </a:solidFill>
                <a:latin typeface="Consolas" panose="020B0609020204030204" pitchFamily="49" charset="0"/>
              </a:rPr>
              <a:t>std_logic</a:t>
            </a:r>
            <a:r>
              <a:rPr lang="pt-BR" sz="1700" dirty="0">
                <a:solidFill>
                  <a:srgbClr val="000000"/>
                </a:solidFill>
                <a:latin typeface="Consolas" panose="020B0609020204030204" pitchFamily="49" charset="0"/>
              </a:rPr>
              <a:t>;          </a:t>
            </a:r>
            <a:r>
              <a:rPr lang="pt-BR" sz="1700" dirty="0">
                <a:solidFill>
                  <a:srgbClr val="008000"/>
                </a:solidFill>
                <a:latin typeface="Consolas" panose="020B0609020204030204" pitchFamily="49" charset="0"/>
              </a:rPr>
              <a:t>-- Entrada do sinal na frequência escolhida</a:t>
            </a:r>
            <a:endParaRPr lang="pt-BR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7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pt-BR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vcc</a:t>
            </a:r>
            <a:r>
              <a:rPr lang="pt-BR" sz="1700" dirty="0">
                <a:solidFill>
                  <a:srgbClr val="000000"/>
                </a:solidFill>
                <a:latin typeface="Consolas" panose="020B0609020204030204" pitchFamily="49" charset="0"/>
              </a:rPr>
              <a:t>     :   </a:t>
            </a:r>
            <a:r>
              <a:rPr lang="pt-BR" sz="1700" dirty="0">
                <a:solidFill>
                  <a:srgbClr val="0000FF"/>
                </a:solidFill>
                <a:latin typeface="Consolas" panose="020B0609020204030204" pitchFamily="49" charset="0"/>
              </a:rPr>
              <a:t>out</a:t>
            </a:r>
            <a:r>
              <a:rPr lang="pt-BR" sz="17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pt-BR" sz="1700" dirty="0" err="1">
                <a:solidFill>
                  <a:srgbClr val="267F99"/>
                </a:solidFill>
                <a:latin typeface="Consolas" panose="020B0609020204030204" pitchFamily="49" charset="0"/>
              </a:rPr>
              <a:t>std_logic</a:t>
            </a:r>
            <a:r>
              <a:rPr lang="pt-BR" sz="1700" dirty="0">
                <a:solidFill>
                  <a:srgbClr val="000000"/>
                </a:solidFill>
                <a:latin typeface="Consolas" panose="020B0609020204030204" pitchFamily="49" charset="0"/>
              </a:rPr>
              <a:t> := </a:t>
            </a:r>
            <a:r>
              <a:rPr lang="pt-BR" sz="1700" dirty="0">
                <a:solidFill>
                  <a:srgbClr val="A31515"/>
                </a:solidFill>
                <a:latin typeface="Consolas" panose="020B0609020204030204" pitchFamily="49" charset="0"/>
              </a:rPr>
              <a:t>'0'</a:t>
            </a:r>
            <a:r>
              <a:rPr lang="pt-BR" sz="17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pt-BR" sz="1700" dirty="0">
                <a:solidFill>
                  <a:srgbClr val="008000"/>
                </a:solidFill>
                <a:latin typeface="Consolas" panose="020B0609020204030204" pitchFamily="49" charset="0"/>
              </a:rPr>
              <a:t>-- H14 --&gt; </a:t>
            </a:r>
            <a:r>
              <a:rPr lang="pt-BR" sz="1700" dirty="0" err="1">
                <a:solidFill>
                  <a:srgbClr val="008000"/>
                </a:solidFill>
                <a:latin typeface="Consolas" panose="020B0609020204030204" pitchFamily="49" charset="0"/>
              </a:rPr>
              <a:t>saida</a:t>
            </a:r>
            <a:r>
              <a:rPr lang="pt-BR" sz="1700" dirty="0">
                <a:solidFill>
                  <a:srgbClr val="008000"/>
                </a:solidFill>
                <a:latin typeface="Consolas" panose="020B0609020204030204" pitchFamily="49" charset="0"/>
              </a:rPr>
              <a:t> com 3.3 Volts</a:t>
            </a:r>
            <a:endParaRPr lang="pt-BR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7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);</a:t>
            </a:r>
          </a:p>
          <a:p>
            <a:r>
              <a:rPr lang="pt-BR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pt-BR" sz="17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pt-BR" sz="1700" dirty="0" err="1">
                <a:solidFill>
                  <a:srgbClr val="267F99"/>
                </a:solidFill>
                <a:latin typeface="Consolas" panose="020B0609020204030204" pitchFamily="49" charset="0"/>
              </a:rPr>
              <a:t>beep</a:t>
            </a:r>
            <a:r>
              <a:rPr lang="pt-BR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pt-BR" sz="17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t-BR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architecture</a:t>
            </a:r>
            <a:r>
              <a:rPr lang="pt-BR" sz="17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pt-BR" sz="1700" dirty="0" err="1">
                <a:solidFill>
                  <a:srgbClr val="267F99"/>
                </a:solidFill>
                <a:latin typeface="Consolas" panose="020B0609020204030204" pitchFamily="49" charset="0"/>
              </a:rPr>
              <a:t>main</a:t>
            </a:r>
            <a:r>
              <a:rPr lang="pt-BR" sz="17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pt-BR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of</a:t>
            </a:r>
            <a:r>
              <a:rPr lang="pt-BR" sz="17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pt-BR" sz="1700" dirty="0" err="1">
                <a:solidFill>
                  <a:srgbClr val="267F99"/>
                </a:solidFill>
                <a:latin typeface="Consolas" panose="020B0609020204030204" pitchFamily="49" charset="0"/>
              </a:rPr>
              <a:t>beep</a:t>
            </a:r>
            <a:r>
              <a:rPr lang="pt-BR" sz="17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pt-BR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is</a:t>
            </a:r>
            <a:endParaRPr lang="pt-BR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pt-BR" sz="17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t-BR" sz="17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pt-BR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pt-BR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pt-BR" sz="17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t-BR" sz="17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pt-BR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process</a:t>
            </a:r>
            <a:r>
              <a:rPr lang="pt-BR" sz="1700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pt-BR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clk</a:t>
            </a:r>
            <a:r>
              <a:rPr lang="pt-BR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7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pt-BR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pt-BR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7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    </a:t>
            </a:r>
            <a:r>
              <a:rPr lang="pt-BR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t-BR" sz="1700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pt-BR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clk</a:t>
            </a:r>
            <a:r>
              <a:rPr lang="pt-BR" sz="17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pt-BR" sz="1700" dirty="0">
                <a:solidFill>
                  <a:srgbClr val="A31515"/>
                </a:solidFill>
                <a:latin typeface="Consolas" panose="020B0609020204030204" pitchFamily="49" charset="0"/>
              </a:rPr>
              <a:t>'1'</a:t>
            </a:r>
            <a:r>
              <a:rPr lang="pt-BR" sz="1700" dirty="0">
                <a:solidFill>
                  <a:srgbClr val="000000"/>
                </a:solidFill>
                <a:latin typeface="Consolas" panose="020B0609020204030204" pitchFamily="49" charset="0"/>
              </a:rPr>
              <a:t>) </a:t>
            </a:r>
            <a:r>
              <a:rPr lang="pt-BR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then</a:t>
            </a:r>
            <a:r>
              <a:rPr lang="pt-BR" sz="17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pt-BR" sz="17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        </a:t>
            </a:r>
            <a:r>
              <a:rPr lang="pt-BR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vcc</a:t>
            </a:r>
            <a:r>
              <a:rPr lang="pt-BR" sz="1700" dirty="0">
                <a:solidFill>
                  <a:srgbClr val="000000"/>
                </a:solidFill>
                <a:latin typeface="Consolas" panose="020B0609020204030204" pitchFamily="49" charset="0"/>
              </a:rPr>
              <a:t> &lt;= </a:t>
            </a:r>
            <a:r>
              <a:rPr lang="pt-BR" sz="1700" dirty="0">
                <a:solidFill>
                  <a:srgbClr val="A31515"/>
                </a:solidFill>
                <a:latin typeface="Consolas" panose="020B0609020204030204" pitchFamily="49" charset="0"/>
              </a:rPr>
              <a:t>'1'</a:t>
            </a:r>
            <a:r>
              <a:rPr lang="pt-BR" sz="1700" dirty="0">
                <a:solidFill>
                  <a:srgbClr val="000000"/>
                </a:solidFill>
                <a:latin typeface="Consolas" panose="020B0609020204030204" pitchFamily="49" charset="0"/>
              </a:rPr>
              <a:t>;     </a:t>
            </a:r>
            <a:r>
              <a:rPr lang="pt-BR" sz="1700" dirty="0">
                <a:solidFill>
                  <a:srgbClr val="008000"/>
                </a:solidFill>
                <a:latin typeface="Consolas" panose="020B0609020204030204" pitchFamily="49" charset="0"/>
              </a:rPr>
              <a:t>-- 3.3 Volts</a:t>
            </a:r>
            <a:endParaRPr lang="pt-BR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7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    </a:t>
            </a:r>
            <a:r>
              <a:rPr lang="pt-BR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pt-BR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7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        </a:t>
            </a:r>
            <a:r>
              <a:rPr lang="pt-BR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vcc</a:t>
            </a:r>
            <a:r>
              <a:rPr lang="pt-BR" sz="1700" dirty="0">
                <a:solidFill>
                  <a:srgbClr val="000000"/>
                </a:solidFill>
                <a:latin typeface="Consolas" panose="020B0609020204030204" pitchFamily="49" charset="0"/>
              </a:rPr>
              <a:t> &lt;= </a:t>
            </a:r>
            <a:r>
              <a:rPr lang="pt-BR" sz="1700" dirty="0">
                <a:solidFill>
                  <a:srgbClr val="A31515"/>
                </a:solidFill>
                <a:latin typeface="Consolas" panose="020B0609020204030204" pitchFamily="49" charset="0"/>
              </a:rPr>
              <a:t>'0'</a:t>
            </a:r>
            <a:r>
              <a:rPr lang="pt-BR" sz="1700" dirty="0">
                <a:solidFill>
                  <a:srgbClr val="000000"/>
                </a:solidFill>
                <a:latin typeface="Consolas" panose="020B0609020204030204" pitchFamily="49" charset="0"/>
              </a:rPr>
              <a:t>;     </a:t>
            </a:r>
            <a:r>
              <a:rPr lang="pt-BR" sz="1700" dirty="0">
                <a:solidFill>
                  <a:srgbClr val="008000"/>
                </a:solidFill>
                <a:latin typeface="Consolas" panose="020B0609020204030204" pitchFamily="49" charset="0"/>
              </a:rPr>
              <a:t>-- 0.0 Volts</a:t>
            </a:r>
            <a:endParaRPr lang="pt-BR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7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    </a:t>
            </a:r>
            <a:r>
              <a:rPr lang="pt-BR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pt-BR" sz="1700" dirty="0">
                <a:solidFill>
                  <a:srgbClr val="0000FF"/>
                </a:solidFill>
                <a:latin typeface="Consolas" panose="020B0609020204030204" pitchFamily="49" charset="0"/>
              </a:rPr>
              <a:t> </a:t>
            </a:r>
            <a:r>
              <a:rPr lang="pt-BR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t-BR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sz="17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pt-BR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pt-BR" sz="17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pt-BR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process</a:t>
            </a:r>
            <a:r>
              <a:rPr lang="pt-BR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pt-BR" sz="17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pt-BR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pt-BR" sz="17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pt-BR" sz="1700" dirty="0" err="1">
                <a:solidFill>
                  <a:srgbClr val="267F99"/>
                </a:solidFill>
                <a:latin typeface="Consolas" panose="020B0609020204030204" pitchFamily="49" charset="0"/>
              </a:rPr>
              <a:t>main</a:t>
            </a:r>
            <a:r>
              <a:rPr lang="pt-BR" sz="1700" dirty="0">
                <a:solidFill>
                  <a:srgbClr val="000000"/>
                </a:solidFill>
                <a:latin typeface="Consolas" panose="020B0609020204030204" pitchFamily="49" charset="0"/>
              </a:rPr>
              <a:t> ; </a:t>
            </a:r>
            <a:r>
              <a:rPr lang="pt-BR" sz="1700" dirty="0">
                <a:solidFill>
                  <a:srgbClr val="008000"/>
                </a:solidFill>
                <a:latin typeface="Consolas" panose="020B0609020204030204" pitchFamily="49" charset="0"/>
              </a:rPr>
              <a:t>-- </a:t>
            </a:r>
            <a:r>
              <a:rPr lang="pt-BR" sz="1700" dirty="0" err="1">
                <a:solidFill>
                  <a:srgbClr val="008000"/>
                </a:solidFill>
                <a:latin typeface="Consolas" panose="020B0609020204030204" pitchFamily="49" charset="0"/>
              </a:rPr>
              <a:t>main</a:t>
            </a:r>
            <a:endParaRPr lang="pt-BR" sz="17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86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>
              <a:lumMod val="5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397024"/>
            <a:ext cx="12192000" cy="799728"/>
          </a:xfrm>
        </p:spPr>
        <p:txBody>
          <a:bodyPr rtlCol="0"/>
          <a:lstStyle/>
          <a:p>
            <a:pPr algn="ctr"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IR </a:t>
            </a:r>
            <a:r>
              <a:rPr lang="pt-BR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Controlled</a:t>
            </a:r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Worm</a:t>
            </a:r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on</a:t>
            </a:r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FPGA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EAAC68B-B88F-497E-9A69-622EAF533469}"/>
              </a:ext>
            </a:extLst>
          </p:cNvPr>
          <p:cNvSpPr txBox="1">
            <a:spLocks/>
          </p:cNvSpPr>
          <p:nvPr/>
        </p:nvSpPr>
        <p:spPr bwMode="white">
          <a:xfrm>
            <a:off x="0" y="3789040"/>
            <a:ext cx="12192000" cy="7997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dirty="0" err="1">
                <a:solidFill>
                  <a:schemeClr val="accent1">
                    <a:lumMod val="50000"/>
                  </a:schemeClr>
                </a:solidFill>
                <a:latin typeface="Candara (Corpo)"/>
              </a:rPr>
              <a:t>Terasic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  <a:latin typeface="Candara (Corpo)"/>
              </a:rPr>
              <a:t>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  <a:latin typeface="Candara (Corpo)"/>
              </a:rPr>
              <a:t>Infrared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  <a:latin typeface="Candara (Corpo)"/>
              </a:rPr>
              <a:t> Remote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  <a:latin typeface="Candara (Corpo)"/>
              </a:rPr>
              <a:t>Controller</a:t>
            </a:r>
            <a:endParaRPr lang="pt-BR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976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6C2D1C3-02D8-4A79-8B60-F3C30F8B5435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83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IR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Controlled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Worm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on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FPGA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2C405C6-ED1D-4673-AD7C-AFD6180029C4}"/>
              </a:ext>
            </a:extLst>
          </p:cNvPr>
          <p:cNvSpPr/>
          <p:nvPr/>
        </p:nvSpPr>
        <p:spPr>
          <a:xfrm>
            <a:off x="0" y="621167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Fonte: http://www.terasic.com.tw/cgi-bin/page/archive.pl?Language=English&amp;No=949</a:t>
            </a:r>
          </a:p>
          <a:p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Fonte: http://ati.ttu.ee/~alsu/04_IR_LCD.pdf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7326FA1-6131-4369-A745-7FEADB47A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3797290"/>
            <a:ext cx="9505056" cy="237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E20A227-ED93-422E-800F-9B5BC8CDDA95}"/>
              </a:ext>
            </a:extLst>
          </p:cNvPr>
          <p:cNvSpPr txBox="1">
            <a:spLocks/>
          </p:cNvSpPr>
          <p:nvPr/>
        </p:nvSpPr>
        <p:spPr>
          <a:xfrm>
            <a:off x="0" y="683096"/>
            <a:ext cx="12192000" cy="31509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sz="2800" b="1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Terasic</a:t>
            </a:r>
            <a:r>
              <a:rPr lang="pt-BR" sz="28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</a:t>
            </a:r>
            <a:r>
              <a:rPr lang="pt-BR" sz="2800" b="1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Infrared</a:t>
            </a:r>
            <a:r>
              <a:rPr lang="pt-BR" sz="28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Remote </a:t>
            </a:r>
            <a:r>
              <a:rPr lang="pt-BR" sz="2800" b="1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Controller</a:t>
            </a:r>
            <a:endParaRPr lang="en-US" sz="2800" b="1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  <a:p>
            <a:pPr algn="ctr">
              <a:lnSpc>
                <a:spcPct val="100000"/>
              </a:lnSpc>
            </a:pPr>
            <a:endParaRPr lang="en-US" sz="24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  <a:p>
            <a:pPr marL="342889" indent="-34288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Transmission of IR data is carried out via a single-wire bus;</a:t>
            </a:r>
          </a:p>
          <a:p>
            <a:pPr marL="342889" indent="-34288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The frame begins with a singe bit start code;</a:t>
            </a:r>
          </a:p>
          <a:p>
            <a:pPr marL="342889" indent="-34288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It is followed by a  16-bit custom core that identified the transmitting device;</a:t>
            </a:r>
          </a:p>
          <a:p>
            <a:pPr marL="342889" indent="-34288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Next comes an 8-bit scan code of  the pressed key and its inverted versions;</a:t>
            </a:r>
          </a:p>
          <a:p>
            <a:pPr marL="342889" indent="-34288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The 1-bit stop code closes the data frame. If the  key remains pressed, then the next data frame contains only start and stop codes. </a:t>
            </a:r>
          </a:p>
        </p:txBody>
      </p:sp>
    </p:spTree>
    <p:extLst>
      <p:ext uri="{BB962C8B-B14F-4D97-AF65-F5344CB8AC3E}">
        <p14:creationId xmlns:p14="http://schemas.microsoft.com/office/powerpoint/2010/main" val="1546909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72C405C6-ED1D-4673-AD7C-AFD6180029C4}"/>
              </a:ext>
            </a:extLst>
          </p:cNvPr>
          <p:cNvSpPr/>
          <p:nvPr/>
        </p:nvSpPr>
        <p:spPr>
          <a:xfrm>
            <a:off x="0" y="621167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Fonte: http://www.terasic.com.tw/cgi-bin/page/archive.pl?Language=English&amp;No=949</a:t>
            </a:r>
          </a:p>
          <a:p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Fonte: http://ati.ttu.ee/~alsu/04_IR_LCD.pdf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7326FA1-6131-4369-A745-7FEADB47A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3797290"/>
            <a:ext cx="9505056" cy="237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E20A227-ED93-422E-800F-9B5BC8CDDA95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3834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sz="2800" b="1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Terasic</a:t>
            </a:r>
            <a:r>
              <a:rPr lang="pt-BR" sz="28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</a:t>
            </a:r>
            <a:r>
              <a:rPr lang="pt-BR" sz="2800" b="1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Infrared</a:t>
            </a:r>
            <a:r>
              <a:rPr lang="pt-BR" sz="28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Remote </a:t>
            </a:r>
            <a:r>
              <a:rPr lang="pt-BR" sz="2800" b="1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Controller</a:t>
            </a:r>
            <a:endParaRPr lang="pt-BR" sz="2800" b="1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  <a:p>
            <a:pPr>
              <a:lnSpc>
                <a:spcPct val="100000"/>
              </a:lnSpc>
            </a:pPr>
            <a:endParaRPr lang="en-US" sz="2800" b="1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  <a:p>
            <a:pPr marL="342889" indent="-34288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Como não há sinais de sincronização adicionais, a única maneira de interpretar o fluxo de dados recebidos é seguir o tempo dos pulsos; </a:t>
            </a:r>
          </a:p>
          <a:p>
            <a:pPr marL="342889" indent="-342889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  <a:p>
            <a:pPr marL="342889" indent="-34288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O bit inicial começa com um intervalo de 9 </a:t>
            </a:r>
            <a:r>
              <a:rPr lang="pt-BR" sz="2400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ms</a:t>
            </a:r>
            <a:r>
              <a:rPr lang="pt-BR" sz="24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seguido de um pulso de 4,5 </a:t>
            </a:r>
            <a:r>
              <a:rPr lang="pt-BR" sz="2400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ms</a:t>
            </a:r>
            <a:r>
              <a:rPr lang="pt-BR" sz="24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(2,25 </a:t>
            </a:r>
            <a:r>
              <a:rPr lang="pt-BR" sz="2400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ms</a:t>
            </a:r>
            <a:r>
              <a:rPr lang="pt-BR" sz="24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no quadro subsequente se a tecla permanecer pressionada); </a:t>
            </a:r>
          </a:p>
          <a:p>
            <a:pPr marL="342889" indent="-342889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  <a:p>
            <a:pPr marL="342889" indent="-34288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Os intervalos de dados têm aproximadamente 600us de comprimento, enquanto a largura do pulso depende do valor codificado: </a:t>
            </a:r>
            <a:r>
              <a:rPr lang="pt-BR" sz="2400" u="sng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600us para 'zero'</a:t>
            </a:r>
            <a:r>
              <a:rPr lang="pt-BR" sz="24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e </a:t>
            </a:r>
            <a:r>
              <a:rPr lang="pt-BR" sz="2400" u="sng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1600us para 'um’</a:t>
            </a:r>
            <a:r>
              <a:rPr lang="pt-BR" sz="24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23759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72C405C6-ED1D-4673-AD7C-AFD6180029C4}"/>
              </a:ext>
            </a:extLst>
          </p:cNvPr>
          <p:cNvSpPr/>
          <p:nvPr/>
        </p:nvSpPr>
        <p:spPr>
          <a:xfrm>
            <a:off x="0" y="621167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Fonte: http://www.terasic.com.tw/cgi-bin/page/archive.pl?Language=English&amp;No=949</a:t>
            </a:r>
          </a:p>
          <a:p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Fonte: http://ati.ttu.ee/~alsu/04_IR_LCD.pdf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7326FA1-6131-4369-A745-7FEADB47A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3797290"/>
            <a:ext cx="9505056" cy="237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E20A227-ED93-422E-800F-9B5BC8CDDA95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3834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sz="2800" b="1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Terasic</a:t>
            </a:r>
            <a:r>
              <a:rPr lang="pt-BR" sz="28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</a:t>
            </a:r>
            <a:r>
              <a:rPr lang="pt-BR" sz="2800" b="1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Infrared</a:t>
            </a:r>
            <a:r>
              <a:rPr lang="pt-BR" sz="28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Remote </a:t>
            </a:r>
            <a:r>
              <a:rPr lang="pt-BR" sz="2800" b="1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Controller</a:t>
            </a:r>
            <a:endParaRPr lang="pt-BR" sz="2800" b="1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  <a:p>
            <a:pPr algn="ctr">
              <a:lnSpc>
                <a:spcPct val="100000"/>
              </a:lnSpc>
            </a:pPr>
            <a:endParaRPr lang="en-US" sz="2800" b="1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  <a:p>
            <a:pPr marL="342889" indent="-34288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accent1">
                    <a:lumMod val="50000"/>
                  </a:schemeClr>
                </a:solidFill>
              </a:rPr>
              <a:t>A diferença no código de parada é 600us, enquanto a largura do pulso depende do tempo restante no intervalo de tempo do frame (o frame inteiro deve durar cerca de 108 </a:t>
            </a:r>
            <a:r>
              <a:rPr lang="pt-BR" sz="2400" dirty="0" err="1">
                <a:solidFill>
                  <a:schemeClr val="accent1">
                    <a:lumMod val="50000"/>
                  </a:schemeClr>
                </a:solidFill>
              </a:rPr>
              <a:t>ms</a:t>
            </a:r>
            <a:r>
              <a:rPr lang="pt-BR" sz="2400" dirty="0">
                <a:solidFill>
                  <a:schemeClr val="accent1">
                    <a:lumMod val="50000"/>
                  </a:schemeClr>
                </a:solidFill>
              </a:rPr>
              <a:t>); </a:t>
            </a:r>
          </a:p>
          <a:p>
            <a:pPr marL="342889" indent="-342889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342889" indent="-342889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accent1">
                    <a:lumMod val="50000"/>
                  </a:schemeClr>
                </a:solidFill>
              </a:rPr>
              <a:t>Os valores de tempo fornecidos são altamente aproximados (além disso, eles podem depender de outras condições ambientais, como a distância entre o transmissor e o receptor, a iluminação etc.).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064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72C405C6-ED1D-4673-AD7C-AFD6180029C4}"/>
              </a:ext>
            </a:extLst>
          </p:cNvPr>
          <p:cNvSpPr/>
          <p:nvPr/>
        </p:nvSpPr>
        <p:spPr>
          <a:xfrm>
            <a:off x="0" y="621167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Fonte: http://www.terasic.com.tw/cgi-bin/page/archive.pl?Language=English&amp;No=949</a:t>
            </a:r>
          </a:p>
          <a:p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Fonte: http://ati.ttu.ee/~alsu/04_IR_LCD.pdf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A073F48-F4BD-4869-9EFB-ADE4E5A4EA07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83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IR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Controlled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Worm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on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FPGA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CE8A251-B3F4-4E7C-8CEE-07D8D1CE3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153" y="683097"/>
            <a:ext cx="7523695" cy="3071497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6B9000D3-80AA-44FE-A79D-A5F084F7A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3797290"/>
            <a:ext cx="9505056" cy="237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FD425774-4FCA-4AE2-B698-CBCAA2401AC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334152" cy="3834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E1B39A9A-7DE0-4C8C-BFF8-79B49C1A3598}"/>
              </a:ext>
            </a:extLst>
          </p:cNvPr>
          <p:cNvSpPr txBox="1">
            <a:spLocks/>
          </p:cNvSpPr>
          <p:nvPr/>
        </p:nvSpPr>
        <p:spPr>
          <a:xfrm>
            <a:off x="0" y="719861"/>
            <a:ext cx="2334152" cy="3034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sz="28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Mesmo </a:t>
            </a:r>
            <a:r>
              <a:rPr lang="pt-BR" sz="2800" b="1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Custom</a:t>
            </a:r>
            <a:r>
              <a:rPr lang="pt-BR" sz="28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</a:t>
            </a:r>
            <a:r>
              <a:rPr lang="pt-BR" sz="2800" b="1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Code</a:t>
            </a:r>
            <a:r>
              <a:rPr lang="pt-BR" sz="28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. </a:t>
            </a:r>
          </a:p>
          <a:p>
            <a:pPr algn="ctr">
              <a:lnSpc>
                <a:spcPct val="100000"/>
              </a:lnSpc>
            </a:pPr>
            <a:r>
              <a:rPr lang="pt-BR" sz="28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Por quê? </a:t>
            </a:r>
          </a:p>
          <a:p>
            <a:pPr algn="ctr">
              <a:lnSpc>
                <a:spcPct val="100000"/>
              </a:lnSpc>
            </a:pPr>
            <a:endParaRPr lang="pt-BR" sz="2800" b="1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  <a:p>
            <a:pPr algn="ctr">
              <a:lnSpc>
                <a:spcPct val="100000"/>
              </a:lnSpc>
            </a:pPr>
            <a:r>
              <a:rPr lang="pt-BR" sz="28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Porque é o mesmo controle (transmissor). 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4" name="Conector: Angulado 3">
            <a:extLst>
              <a:ext uri="{FF2B5EF4-FFF2-40B4-BE49-F238E27FC236}">
                <a16:creationId xmlns:a16="http://schemas.microsoft.com/office/drawing/2014/main" id="{4C510507-F184-4B5B-B538-9942966D9675}"/>
              </a:ext>
            </a:extLst>
          </p:cNvPr>
          <p:cNvCxnSpPr>
            <a:stCxn id="11" idx="2"/>
          </p:cNvCxnSpPr>
          <p:nvPr/>
        </p:nvCxnSpPr>
        <p:spPr>
          <a:xfrm rot="16200000" flipH="1">
            <a:off x="2174156" y="2747514"/>
            <a:ext cx="970551" cy="2984708"/>
          </a:xfrm>
          <a:prstGeom prst="bentConnector2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ítulo 1">
            <a:extLst>
              <a:ext uri="{FF2B5EF4-FFF2-40B4-BE49-F238E27FC236}">
                <a16:creationId xmlns:a16="http://schemas.microsoft.com/office/drawing/2014/main" id="{25271204-16BF-4899-9A2C-6589E730271D}"/>
              </a:ext>
            </a:extLst>
          </p:cNvPr>
          <p:cNvSpPr txBox="1">
            <a:spLocks/>
          </p:cNvSpPr>
          <p:nvPr/>
        </p:nvSpPr>
        <p:spPr>
          <a:xfrm>
            <a:off x="9857848" y="719861"/>
            <a:ext cx="2334153" cy="3034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sz="28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8 bits do KEY CODE.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5426D20C-D082-4282-9753-F70F5352DC77}"/>
              </a:ext>
            </a:extLst>
          </p:cNvPr>
          <p:cNvCxnSpPr>
            <a:stCxn id="12" idx="1"/>
          </p:cNvCxnSpPr>
          <p:nvPr/>
        </p:nvCxnSpPr>
        <p:spPr>
          <a:xfrm rot="10800000">
            <a:off x="5879978" y="1268760"/>
            <a:ext cx="3977871" cy="968466"/>
          </a:xfrm>
          <a:prstGeom prst="bentConnector3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896BCC81-7A00-4867-AB7D-7972ECDC19CB}"/>
              </a:ext>
            </a:extLst>
          </p:cNvPr>
          <p:cNvCxnSpPr>
            <a:stCxn id="12" idx="1"/>
          </p:cNvCxnSpPr>
          <p:nvPr/>
        </p:nvCxnSpPr>
        <p:spPr>
          <a:xfrm rot="10800000" flipV="1">
            <a:off x="7392146" y="2237226"/>
            <a:ext cx="2465703" cy="2487918"/>
          </a:xfrm>
          <a:prstGeom prst="bentConnector2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688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6A073F48-F4BD-4869-9EFB-ADE4E5A4EA07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83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IR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Controlled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Worm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on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FPGA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FD425774-4FCA-4AE2-B698-CBCAA2401AC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334152" cy="3834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1ED6C3A-AAB1-41AE-A1C2-D7E940684A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89" t="1923" r="9112" b="1923"/>
          <a:stretch/>
        </p:blipFill>
        <p:spPr>
          <a:xfrm>
            <a:off x="2927648" y="619474"/>
            <a:ext cx="6336705" cy="440049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9ECC01C-3F95-40AE-B45F-84F443A08D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4" t="5356" r="1020" b="18797"/>
          <a:stretch/>
        </p:blipFill>
        <p:spPr>
          <a:xfrm>
            <a:off x="347701" y="5019964"/>
            <a:ext cx="11496599" cy="110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09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6A073F48-F4BD-4869-9EFB-ADE4E5A4EA07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83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IR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Controlled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Worm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on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FPGA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FD425774-4FCA-4AE2-B698-CBCAA2401AC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334152" cy="3834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40E6D02-9F4E-496F-B903-EAB021800D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3137" t="3133" r="2046" b="3133"/>
          <a:stretch/>
        </p:blipFill>
        <p:spPr>
          <a:xfrm>
            <a:off x="1843171" y="803302"/>
            <a:ext cx="8505660" cy="606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27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6A073F48-F4BD-4869-9EFB-ADE4E5A4EA07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83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IR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Controlled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Worm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on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FPGA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FD425774-4FCA-4AE2-B698-CBCAA2401AC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334152" cy="3834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BC5427B-1077-42B1-A0D5-95AAA59C59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748" t="9791" r="748" b="13813"/>
          <a:stretch/>
        </p:blipFill>
        <p:spPr>
          <a:xfrm>
            <a:off x="263352" y="890424"/>
            <a:ext cx="11665296" cy="273630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BC5353D-6758-4D79-BB8D-BAFF284573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5199" r="3114" b="650"/>
          <a:stretch/>
        </p:blipFill>
        <p:spPr>
          <a:xfrm>
            <a:off x="17645" y="3626728"/>
            <a:ext cx="3005208" cy="323127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CD1A679-EB31-4D4A-944E-59F260C1773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042" t="2042" r="3378" b="1780"/>
          <a:stretch/>
        </p:blipFill>
        <p:spPr>
          <a:xfrm>
            <a:off x="7939589" y="3628260"/>
            <a:ext cx="4234766" cy="322974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179DDE9-94EF-4B38-99EA-F865BD7D315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750" t="1611" r="1217" b="3062"/>
          <a:stretch/>
        </p:blipFill>
        <p:spPr>
          <a:xfrm>
            <a:off x="3022854" y="3868032"/>
            <a:ext cx="4915419" cy="273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674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6A073F48-F4BD-4869-9EFB-ADE4E5A4EA0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83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IR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Controlled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Worm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on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FPGA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FD425774-4FCA-4AE2-B698-CBCAA2401AC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334152" cy="3834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72BE0D1-698C-4049-BB1F-F21E87167C3D}"/>
              </a:ext>
            </a:extLst>
          </p:cNvPr>
          <p:cNvSpPr/>
          <p:nvPr/>
        </p:nvSpPr>
        <p:spPr>
          <a:xfrm>
            <a:off x="2711624" y="1196752"/>
            <a:ext cx="6768752" cy="44644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91FDC51-BF12-4B88-AFB6-12F720B8FC12}"/>
              </a:ext>
            </a:extLst>
          </p:cNvPr>
          <p:cNvSpPr/>
          <p:nvPr/>
        </p:nvSpPr>
        <p:spPr>
          <a:xfrm>
            <a:off x="2718040" y="1930883"/>
            <a:ext cx="6768752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3200" b="1" dirty="0">
                <a:solidFill>
                  <a:schemeClr val="accent1">
                    <a:lumMod val="50000"/>
                  </a:schemeClr>
                </a:solidFill>
              </a:rPr>
              <a:t>Códigos</a:t>
            </a:r>
          </a:p>
          <a:p>
            <a:pPr algn="ctr">
              <a:lnSpc>
                <a:spcPct val="100000"/>
              </a:lnSpc>
            </a:pPr>
            <a:endParaRPr lang="pt-BR" sz="32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|</a:t>
            </a:r>
          </a:p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</a:rPr>
              <a:t>\/</a:t>
            </a:r>
          </a:p>
          <a:p>
            <a:pPr algn="ctr">
              <a:lnSpc>
                <a:spcPct val="100000"/>
              </a:lnSpc>
            </a:pPr>
            <a:endParaRPr lang="en-US" sz="32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>
              <a:lnSpc>
                <a:spcPct val="100000"/>
              </a:lnSpc>
            </a:pPr>
            <a:r>
              <a:rPr lang="pt-BR" sz="2800" dirty="0">
                <a:solidFill>
                  <a:schemeClr val="accent1">
                    <a:lumMod val="50000"/>
                  </a:schemeClr>
                </a:solidFill>
              </a:rPr>
              <a:t>Mostrar no </a:t>
            </a:r>
            <a:r>
              <a:rPr lang="pt-BR" sz="2800" dirty="0" err="1">
                <a:solidFill>
                  <a:schemeClr val="accent1">
                    <a:lumMod val="50000"/>
                  </a:schemeClr>
                </a:solidFill>
              </a:rPr>
              <a:t>Vscode</a:t>
            </a:r>
            <a:r>
              <a:rPr lang="pt-BR" sz="2800" dirty="0">
                <a:solidFill>
                  <a:schemeClr val="accent1">
                    <a:lumMod val="50000"/>
                  </a:schemeClr>
                </a:solidFill>
              </a:rPr>
              <a:t>.</a:t>
            </a: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123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E9BAF13-7372-4D79-B676-84B8E8B0BB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78" t="16304" r="3778" b="3667"/>
          <a:stretch/>
        </p:blipFill>
        <p:spPr>
          <a:xfrm>
            <a:off x="82701" y="980728"/>
            <a:ext cx="12026600" cy="489654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23A912F-E31A-4E4F-A87C-DC58764CDBD4}"/>
              </a:ext>
            </a:extLst>
          </p:cNvPr>
          <p:cNvSpPr txBox="1"/>
          <p:nvPr/>
        </p:nvSpPr>
        <p:spPr>
          <a:xfrm>
            <a:off x="-1" y="0"/>
            <a:ext cx="12192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PROPOSTA DE PROJETO:</a:t>
            </a:r>
          </a:p>
        </p:txBody>
      </p:sp>
    </p:spTree>
    <p:extLst>
      <p:ext uri="{BB962C8B-B14F-4D97-AF65-F5344CB8AC3E}">
        <p14:creationId xmlns:p14="http://schemas.microsoft.com/office/powerpoint/2010/main" val="37456333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>
              <a:lumMod val="5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397024"/>
            <a:ext cx="12192000" cy="799728"/>
          </a:xfrm>
        </p:spPr>
        <p:txBody>
          <a:bodyPr rtlCol="0"/>
          <a:lstStyle/>
          <a:p>
            <a:pPr algn="ctr"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IR </a:t>
            </a:r>
            <a:r>
              <a:rPr lang="pt-BR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Controlled</a:t>
            </a:r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Worm</a:t>
            </a:r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on</a:t>
            </a:r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FPGA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EAAC68B-B88F-497E-9A69-622EAF533469}"/>
              </a:ext>
            </a:extLst>
          </p:cNvPr>
          <p:cNvSpPr txBox="1">
            <a:spLocks/>
          </p:cNvSpPr>
          <p:nvPr/>
        </p:nvSpPr>
        <p:spPr bwMode="white">
          <a:xfrm>
            <a:off x="0" y="3789040"/>
            <a:ext cx="12192000" cy="7997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dirty="0">
                <a:solidFill>
                  <a:schemeClr val="accent1">
                    <a:lumMod val="50000"/>
                  </a:schemeClr>
                </a:solidFill>
                <a:latin typeface="Candara (Corpo)"/>
              </a:rPr>
              <a:t>Controle da velocidade</a:t>
            </a:r>
            <a:endParaRPr lang="pt-BR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9212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3A676441-5DAF-4078-9C3D-ABF9080D0650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83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IR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Controlled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Worm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on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FPGA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9E2079B-4186-4C9E-8626-E6817AEBC2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4956" t="9607" r="5790" b="11050"/>
          <a:stretch/>
        </p:blipFill>
        <p:spPr>
          <a:xfrm>
            <a:off x="4399726" y="683097"/>
            <a:ext cx="7792274" cy="5176172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FF1E61D4-6826-45A6-8FF0-094D17C4A124}"/>
              </a:ext>
            </a:extLst>
          </p:cNvPr>
          <p:cNvSpPr txBox="1">
            <a:spLocks/>
          </p:cNvSpPr>
          <p:nvPr/>
        </p:nvSpPr>
        <p:spPr>
          <a:xfrm>
            <a:off x="0" y="683097"/>
            <a:ext cx="4399726" cy="27459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sz="2800" b="1" u="sng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Recebe:</a:t>
            </a:r>
          </a:p>
          <a:p>
            <a:pPr algn="ctr">
              <a:lnSpc>
                <a:spcPct val="100000"/>
              </a:lnSpc>
            </a:pPr>
            <a:endParaRPr lang="pt-BR" sz="2800" b="1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800" b="1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Clock</a:t>
            </a:r>
            <a:r>
              <a:rPr lang="pt-BR" sz="18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50 Mhz;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1800" b="1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8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Vetor de 4 bits oriundo do ‘</a:t>
            </a:r>
            <a:r>
              <a:rPr lang="pt-BR" sz="1800" b="1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ircontrol</a:t>
            </a:r>
            <a:r>
              <a:rPr lang="pt-BR" sz="18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’ que define qual velocidade foi escolhida (Botão 1, 2, 3 ou 4).</a:t>
            </a: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02DA9F3B-D60F-4CEB-AA1E-86AA52C4455E}"/>
              </a:ext>
            </a:extLst>
          </p:cNvPr>
          <p:cNvSpPr txBox="1">
            <a:spLocks/>
          </p:cNvSpPr>
          <p:nvPr/>
        </p:nvSpPr>
        <p:spPr>
          <a:xfrm>
            <a:off x="0" y="3429000"/>
            <a:ext cx="4399726" cy="2430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sz="2800" b="1" u="sng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Fornece</a:t>
            </a:r>
            <a:r>
              <a:rPr lang="pt-BR" sz="28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:</a:t>
            </a:r>
          </a:p>
          <a:p>
            <a:pPr algn="ctr">
              <a:lnSpc>
                <a:spcPct val="100000"/>
              </a:lnSpc>
            </a:pPr>
            <a:endParaRPr lang="pt-BR" sz="2800" b="1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1800" b="1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Clock</a:t>
            </a:r>
            <a:r>
              <a:rPr lang="pt-BR" sz="18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‘modulado’ de acordo com a opção selecionada pelo controlador. </a:t>
            </a: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3747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90C6916-509C-4874-94A4-1016CF7C88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4696" r="1101" b="379"/>
          <a:stretch/>
        </p:blipFill>
        <p:spPr>
          <a:xfrm>
            <a:off x="0" y="1432107"/>
            <a:ext cx="5544616" cy="399378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FF032CE-88A4-48D7-AA69-F7BEFA2AAE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023" t="10423" r="1023" b="5476"/>
          <a:stretch/>
        </p:blipFill>
        <p:spPr>
          <a:xfrm>
            <a:off x="5544616" y="1432107"/>
            <a:ext cx="6647384" cy="206717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45C04EC-7A92-472D-B35B-E1EC4F9F89A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397" t="7273" r="5953" b="10354"/>
          <a:stretch/>
        </p:blipFill>
        <p:spPr>
          <a:xfrm>
            <a:off x="5544616" y="3499281"/>
            <a:ext cx="6647384" cy="1926611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056CC6A0-A80E-4D71-818D-2097E3FC3169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83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IR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Controlled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Worm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on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FPGA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2FD493C2-29E1-419B-88F4-68C5E69A9E4E}"/>
              </a:ext>
            </a:extLst>
          </p:cNvPr>
          <p:cNvSpPr txBox="1">
            <a:spLocks/>
          </p:cNvSpPr>
          <p:nvPr/>
        </p:nvSpPr>
        <p:spPr>
          <a:xfrm>
            <a:off x="0" y="5425892"/>
            <a:ext cx="12192000" cy="14321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sz="28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A saída ‘</a:t>
            </a:r>
            <a:r>
              <a:rPr lang="pt-BR" sz="2800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clk</a:t>
            </a:r>
            <a:r>
              <a:rPr lang="pt-BR" sz="28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’ é o sinal do </a:t>
            </a:r>
            <a:r>
              <a:rPr lang="pt-BR" sz="2800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clock</a:t>
            </a:r>
            <a:r>
              <a:rPr lang="pt-BR" sz="28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modulado que vai para o circuito do </a:t>
            </a:r>
            <a:r>
              <a:rPr lang="pt-BR" sz="2800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beep</a:t>
            </a:r>
            <a:r>
              <a:rPr lang="pt-BR" sz="28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(</a:t>
            </a:r>
            <a:r>
              <a:rPr lang="pt-BR" sz="2800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buzzer</a:t>
            </a:r>
            <a:r>
              <a:rPr lang="pt-BR" sz="28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) e para o circuito que controla a minhoca. </a:t>
            </a: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878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056CC6A0-A80E-4D71-818D-2097E3FC3169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83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IR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Controlled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Worm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on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FPGA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2FD493C2-29E1-419B-88F4-68C5E69A9E4E}"/>
              </a:ext>
            </a:extLst>
          </p:cNvPr>
          <p:cNvSpPr txBox="1">
            <a:spLocks/>
          </p:cNvSpPr>
          <p:nvPr/>
        </p:nvSpPr>
        <p:spPr>
          <a:xfrm>
            <a:off x="555" y="683097"/>
            <a:ext cx="12192000" cy="14321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sz="28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Em uma das fases do projeto, o circuito do controle da velocidade não estava operando de acordo com o controle remoto, mas de acordo com 2 </a:t>
            </a:r>
            <a:r>
              <a:rPr lang="pt-BR" sz="2800" b="1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switchs</a:t>
            </a:r>
            <a:r>
              <a:rPr lang="pt-BR" sz="28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.</a:t>
            </a:r>
          </a:p>
          <a:p>
            <a:pPr algn="ctr">
              <a:lnSpc>
                <a:spcPct val="100000"/>
              </a:lnSpc>
            </a:pPr>
            <a:r>
              <a:rPr lang="pt-BR" sz="28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</a:t>
            </a:r>
          </a:p>
          <a:p>
            <a:pPr algn="ctr">
              <a:lnSpc>
                <a:spcPct val="100000"/>
              </a:lnSpc>
            </a:pPr>
            <a:r>
              <a:rPr lang="pt-BR" sz="28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Nesta fase, havia um grave problema com por conta de interferências nas mudanças dos </a:t>
            </a:r>
            <a:r>
              <a:rPr lang="pt-BR" sz="2800" b="1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clocks</a:t>
            </a:r>
            <a:r>
              <a:rPr lang="pt-BR" sz="28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, ocasionada (acreditamos) por conta da seleção mecânica. </a:t>
            </a:r>
            <a:endParaRPr lang="en-US" sz="1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A1C4A62-62F1-4460-AB67-E07D5A4A4E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201"/>
          <a:stretch/>
        </p:blipFill>
        <p:spPr>
          <a:xfrm>
            <a:off x="2509165" y="2083756"/>
            <a:ext cx="7173670" cy="4723834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40521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056CC6A0-A80E-4D71-818D-2097E3FC3169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83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IR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Controlled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Worm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on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FPGA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2FD493C2-29E1-419B-88F4-68C5E69A9E4E}"/>
              </a:ext>
            </a:extLst>
          </p:cNvPr>
          <p:cNvSpPr txBox="1">
            <a:spLocks/>
          </p:cNvSpPr>
          <p:nvPr/>
        </p:nvSpPr>
        <p:spPr>
          <a:xfrm>
            <a:off x="555" y="683097"/>
            <a:ext cx="12192000" cy="14321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sz="28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Em uma das fases do projeto, o circuito do controle da velocidade não estava operando de acordo com o controle remoto, mas de acordo com 2 </a:t>
            </a:r>
            <a:r>
              <a:rPr lang="pt-BR" sz="2800" b="1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switchs</a:t>
            </a:r>
            <a:r>
              <a:rPr lang="pt-BR" sz="28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.</a:t>
            </a:r>
          </a:p>
          <a:p>
            <a:pPr algn="ctr">
              <a:lnSpc>
                <a:spcPct val="100000"/>
              </a:lnSpc>
            </a:pPr>
            <a:r>
              <a:rPr lang="pt-BR" sz="28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</a:t>
            </a:r>
          </a:p>
          <a:p>
            <a:pPr algn="ctr">
              <a:lnSpc>
                <a:spcPct val="100000"/>
              </a:lnSpc>
            </a:pPr>
            <a:r>
              <a:rPr lang="pt-BR" sz="28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Nesta fase, havia um grave problema com por conta de interferências nas mudanças dos </a:t>
            </a:r>
            <a:r>
              <a:rPr lang="pt-BR" sz="2800" b="1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clocks</a:t>
            </a:r>
            <a:r>
              <a:rPr lang="pt-BR" sz="28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, ocasionada (acreditamos) por conta da seleção mecânica. </a:t>
            </a:r>
            <a:endParaRPr lang="en-US" sz="1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1C14C5C-D55F-479B-AC3C-E628F94829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00" t="9961" b="13250"/>
          <a:stretch/>
        </p:blipFill>
        <p:spPr>
          <a:xfrm>
            <a:off x="2242969" y="2093483"/>
            <a:ext cx="7706061" cy="4716344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12342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1C7CE4B-4207-4F56-899F-D63E344CA3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00" t="9961" r="3539" b="1535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87313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5ED0E7D1-7E0D-4F94-9515-FC9876637A1B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83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IR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Controlled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Worm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on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FPGA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8209E040-24D1-412E-A459-B62A2212DEFC}"/>
              </a:ext>
            </a:extLst>
          </p:cNvPr>
          <p:cNvSpPr txBox="1">
            <a:spLocks/>
          </p:cNvSpPr>
          <p:nvPr/>
        </p:nvSpPr>
        <p:spPr>
          <a:xfrm>
            <a:off x="0" y="2278885"/>
            <a:ext cx="12192000" cy="23002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sz="28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Testes mostraram que com a utilização do controle remoto para a seleção dos </a:t>
            </a:r>
            <a:r>
              <a:rPr lang="pt-BR" sz="2800" b="1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clocks</a:t>
            </a:r>
            <a:r>
              <a:rPr lang="pt-BR" sz="28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, esse problema foi solucionado. </a:t>
            </a:r>
          </a:p>
          <a:p>
            <a:pPr algn="ctr">
              <a:lnSpc>
                <a:spcPct val="100000"/>
              </a:lnSpc>
            </a:pPr>
            <a:endParaRPr lang="en-US" sz="2800" b="1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  <a:p>
            <a:pPr algn="ctr">
              <a:lnSpc>
                <a:spcPct val="100000"/>
              </a:lnSpc>
            </a:pP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Acreditamos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que o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porquê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se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deve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ao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fato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da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seleção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do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controle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ser “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mais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rápida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” que a manual (com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os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switchs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).</a:t>
            </a:r>
            <a:endParaRPr lang="pt-BR" sz="2800" b="1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32387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>
              <a:lumMod val="5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397024"/>
            <a:ext cx="12192000" cy="799728"/>
          </a:xfrm>
        </p:spPr>
        <p:txBody>
          <a:bodyPr rtlCol="0"/>
          <a:lstStyle/>
          <a:p>
            <a:pPr algn="ctr"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IR </a:t>
            </a:r>
            <a:r>
              <a:rPr lang="pt-BR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Controlled</a:t>
            </a:r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Worm</a:t>
            </a:r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on</a:t>
            </a:r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FPGA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EAAC68B-B88F-497E-9A69-622EAF533469}"/>
              </a:ext>
            </a:extLst>
          </p:cNvPr>
          <p:cNvSpPr txBox="1">
            <a:spLocks/>
          </p:cNvSpPr>
          <p:nvPr/>
        </p:nvSpPr>
        <p:spPr bwMode="white">
          <a:xfrm>
            <a:off x="0" y="3789040"/>
            <a:ext cx="12192000" cy="7997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dirty="0">
                <a:solidFill>
                  <a:schemeClr val="accent1">
                    <a:lumMod val="50000"/>
                  </a:schemeClr>
                </a:solidFill>
                <a:latin typeface="Candara (Corpo)"/>
              </a:rPr>
              <a:t>Controle da movimentação da Minhoca</a:t>
            </a:r>
            <a:endParaRPr lang="pt-BR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5381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5ED0E7D1-7E0D-4F94-9515-FC9876637A1B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83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IR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Controlled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Worm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on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FPGA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F857E7D-2E9E-44AE-97D4-065A983105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2136" t="3167" r="1100" b="1823"/>
          <a:stretch/>
        </p:blipFill>
        <p:spPr>
          <a:xfrm>
            <a:off x="138538" y="800708"/>
            <a:ext cx="11914924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543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5ED0E7D1-7E0D-4F94-9515-FC9876637A1B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83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IR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Controlled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Worm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on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FPGA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4BE73D3-FEC1-4A1C-9689-50FE56184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683097"/>
            <a:ext cx="1847528" cy="617490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A7F720C-5522-40E5-8E02-E9268E9772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896" r="896"/>
          <a:stretch/>
        </p:blipFill>
        <p:spPr>
          <a:xfrm>
            <a:off x="5221126" y="683097"/>
            <a:ext cx="6970874" cy="288991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D0709EE-75F2-4550-B70C-701833298C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4527" t="3390" b="3410"/>
          <a:stretch/>
        </p:blipFill>
        <p:spPr>
          <a:xfrm>
            <a:off x="1991543" y="683097"/>
            <a:ext cx="3230227" cy="617490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CA8A604-A5B6-40FA-82B6-389D6DE3C56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t="17544" r="9091" b="22303"/>
          <a:stretch/>
        </p:blipFill>
        <p:spPr>
          <a:xfrm>
            <a:off x="5519936" y="4592567"/>
            <a:ext cx="2491683" cy="199334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A102134-8A52-4E44-8417-78930496868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8402" t="17121" r="8413" b="19170"/>
          <a:stretch/>
        </p:blipFill>
        <p:spPr>
          <a:xfrm>
            <a:off x="9023648" y="4833156"/>
            <a:ext cx="3168352" cy="1512168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9EB95270-91E4-48B6-A30F-9FAF039F9ECC}"/>
              </a:ext>
            </a:extLst>
          </p:cNvPr>
          <p:cNvSpPr txBox="1">
            <a:spLocks/>
          </p:cNvSpPr>
          <p:nvPr/>
        </p:nvSpPr>
        <p:spPr>
          <a:xfrm>
            <a:off x="6312024" y="3684348"/>
            <a:ext cx="4399726" cy="796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sz="28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Entrada do ‘</a:t>
            </a:r>
            <a:r>
              <a:rPr lang="pt-BR" sz="2800" b="1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WaysCaminhos</a:t>
            </a:r>
            <a:r>
              <a:rPr lang="pt-BR" sz="28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’: caminho.</a:t>
            </a:r>
            <a:endParaRPr lang="en-US" sz="1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07DAA39D-BAD9-42F8-B92C-1F45CAD50688}"/>
              </a:ext>
            </a:extLst>
          </p:cNvPr>
          <p:cNvCxnSpPr>
            <a:cxnSpLocks/>
          </p:cNvCxnSpPr>
          <p:nvPr/>
        </p:nvCxnSpPr>
        <p:spPr>
          <a:xfrm rot="10800000">
            <a:off x="5365786" y="3375950"/>
            <a:ext cx="1018247" cy="629114"/>
          </a:xfrm>
          <a:prstGeom prst="bentConnector3">
            <a:avLst>
              <a:gd name="adj1" fmla="val 99677"/>
            </a:avLst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ítulo 1">
            <a:extLst>
              <a:ext uri="{FF2B5EF4-FFF2-40B4-BE49-F238E27FC236}">
                <a16:creationId xmlns:a16="http://schemas.microsoft.com/office/drawing/2014/main" id="{016F4346-2335-425B-9D19-DB5DB9B5C728}"/>
              </a:ext>
            </a:extLst>
          </p:cNvPr>
          <p:cNvSpPr txBox="1">
            <a:spLocks/>
          </p:cNvSpPr>
          <p:nvPr/>
        </p:nvSpPr>
        <p:spPr>
          <a:xfrm>
            <a:off x="7792274" y="6345324"/>
            <a:ext cx="4399726" cy="512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sz="28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Saídas: Displays e </a:t>
            </a:r>
            <a:r>
              <a:rPr lang="pt-BR" sz="2800" b="1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Leds</a:t>
            </a:r>
            <a:r>
              <a:rPr lang="pt-BR" sz="28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.</a:t>
            </a:r>
            <a:endParaRPr lang="en-US" sz="1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0EE77A8C-E758-4CEF-A692-781C66EEE6BD}"/>
              </a:ext>
            </a:extLst>
          </p:cNvPr>
          <p:cNvCxnSpPr>
            <a:cxnSpLocks/>
          </p:cNvCxnSpPr>
          <p:nvPr/>
        </p:nvCxnSpPr>
        <p:spPr>
          <a:xfrm rot="10800000">
            <a:off x="7567803" y="5993403"/>
            <a:ext cx="679721" cy="629114"/>
          </a:xfrm>
          <a:prstGeom prst="bentConnector3">
            <a:avLst>
              <a:gd name="adj1" fmla="val 100679"/>
            </a:avLst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id="{3C3F86DB-1FAC-47B2-A6A5-44A0ADD7ED9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064552" y="5805265"/>
            <a:ext cx="864096" cy="43204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Título 1">
            <a:extLst>
              <a:ext uri="{FF2B5EF4-FFF2-40B4-BE49-F238E27FC236}">
                <a16:creationId xmlns:a16="http://schemas.microsoft.com/office/drawing/2014/main" id="{8EB2068C-259C-422C-B803-6FA438E35E37}"/>
              </a:ext>
            </a:extLst>
          </p:cNvPr>
          <p:cNvSpPr txBox="1">
            <a:spLocks/>
          </p:cNvSpPr>
          <p:nvPr/>
        </p:nvSpPr>
        <p:spPr>
          <a:xfrm>
            <a:off x="2351583" y="980729"/>
            <a:ext cx="1480251" cy="2395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sz="18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Fluxograma da máquina de estados já foi mostrado. </a:t>
            </a:r>
            <a:endParaRPr lang="en-US" sz="18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242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6C2D1C3-02D8-4A79-8B60-F3C30F8B5435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83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IR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Controlled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Worm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on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FPGA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F699A6-0954-4FDD-A63D-2ECC4BF5276B}"/>
              </a:ext>
            </a:extLst>
          </p:cNvPr>
          <p:cNvSpPr txBox="1"/>
          <p:nvPr/>
        </p:nvSpPr>
        <p:spPr>
          <a:xfrm>
            <a:off x="0" y="836712"/>
            <a:ext cx="609600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0" indent="-28574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Utiliza 8 displays;</a:t>
            </a:r>
          </a:p>
          <a:p>
            <a:pPr marL="285740" indent="-28574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285740" indent="-28574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285740" indent="-28574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Minhoca composta por 6 segmentos; </a:t>
            </a:r>
          </a:p>
          <a:p>
            <a:pPr marL="285740" indent="-28574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285740" indent="-28574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285740" indent="-28574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Possui 2 caminhos (way1 e way2);</a:t>
            </a:r>
          </a:p>
          <a:p>
            <a:pPr marL="285740" indent="-28574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285740" indent="-28574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285740" indent="-28574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Contém inversão de sentido do deslocamento;</a:t>
            </a:r>
          </a:p>
          <a:p>
            <a:pPr marL="285740" indent="-28574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285740" indent="-28574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285740" indent="-28574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Contém opção reset;</a:t>
            </a:r>
          </a:p>
          <a:p>
            <a:pPr marL="285740" indent="-28574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577AD00-D09E-43F5-9120-C2030515B998}"/>
              </a:ext>
            </a:extLst>
          </p:cNvPr>
          <p:cNvSpPr/>
          <p:nvPr/>
        </p:nvSpPr>
        <p:spPr>
          <a:xfrm>
            <a:off x="6096000" y="833696"/>
            <a:ext cx="60960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0" indent="-28574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Contém opção liga ou desliga; </a:t>
            </a:r>
          </a:p>
          <a:p>
            <a:endParaRPr lang="pt-BR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285740" indent="-28574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Contém 4 velocidades de deslocamento da minhoca;</a:t>
            </a:r>
          </a:p>
          <a:p>
            <a:pPr marL="285740" indent="-28574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285740" indent="-28574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285740" indent="-28574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Contém </a:t>
            </a:r>
            <a:r>
              <a:rPr lang="pt-BR" sz="24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buzzer</a:t>
            </a:r>
            <a:r>
              <a:rPr lang="pt-BR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piezoelétrico, musicalizando o deslocamento da minhoca; </a:t>
            </a:r>
          </a:p>
          <a:p>
            <a:pPr marL="285740" indent="-28574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285740" indent="-28574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285740" indent="-28574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Contém 10 LEDs dinâmicos indicando o posicionamento da minhoca;</a:t>
            </a:r>
          </a:p>
          <a:p>
            <a:pPr marL="285740" indent="-28574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285740" indent="-285740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  <a:p>
            <a:pPr marL="285740" indent="-28574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Minhoca controlada por controle remoto (</a:t>
            </a:r>
            <a:r>
              <a:rPr lang="pt-BR" sz="2400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InfraRed</a:t>
            </a:r>
            <a:r>
              <a:rPr lang="pt-BR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26189976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>
              <a:lumMod val="5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397024"/>
            <a:ext cx="12192000" cy="799728"/>
          </a:xfrm>
        </p:spPr>
        <p:txBody>
          <a:bodyPr rtlCol="0"/>
          <a:lstStyle/>
          <a:p>
            <a:pPr algn="ctr"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IR </a:t>
            </a:r>
            <a:r>
              <a:rPr lang="pt-BR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Controlled</a:t>
            </a:r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Worm</a:t>
            </a:r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on</a:t>
            </a:r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FPGA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EAAC68B-B88F-497E-9A69-622EAF533469}"/>
              </a:ext>
            </a:extLst>
          </p:cNvPr>
          <p:cNvSpPr txBox="1">
            <a:spLocks/>
          </p:cNvSpPr>
          <p:nvPr/>
        </p:nvSpPr>
        <p:spPr bwMode="white">
          <a:xfrm>
            <a:off x="0" y="3789040"/>
            <a:ext cx="12192000" cy="7997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dirty="0">
                <a:solidFill>
                  <a:schemeClr val="accent1">
                    <a:lumMod val="50000"/>
                  </a:schemeClr>
                </a:solidFill>
                <a:latin typeface="Candara (Corpo)"/>
              </a:rPr>
              <a:t>Circuito completo</a:t>
            </a:r>
            <a:endParaRPr lang="pt-BR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0895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6C2D1C3-02D8-4A79-8B60-F3C30F8B5435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83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IR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Controlled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Worm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on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FPGA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B05C244-F4D2-4F05-90C0-3E9E0A8190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569" t="9179" r="2751" b="7137"/>
          <a:stretch/>
        </p:blipFill>
        <p:spPr>
          <a:xfrm>
            <a:off x="0" y="651892"/>
            <a:ext cx="12192000" cy="555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005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>
              <a:lumMod val="5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397024"/>
            <a:ext cx="12192000" cy="799728"/>
          </a:xfrm>
        </p:spPr>
        <p:txBody>
          <a:bodyPr rtlCol="0"/>
          <a:lstStyle/>
          <a:p>
            <a:pPr algn="ctr"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IR </a:t>
            </a:r>
            <a:r>
              <a:rPr lang="pt-BR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Controlled</a:t>
            </a:r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Worm</a:t>
            </a:r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on</a:t>
            </a:r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FPGA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015403D-594F-4EFA-B613-32B039F50B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32"/>
          <a:stretch/>
        </p:blipFill>
        <p:spPr>
          <a:xfrm>
            <a:off x="9568261" y="3131003"/>
            <a:ext cx="2623739" cy="256177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50F6AC5-4F58-4C87-A57B-34A52D3019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" t="1362" r="1574" b="21013"/>
          <a:stretch/>
        </p:blipFill>
        <p:spPr>
          <a:xfrm>
            <a:off x="4812196" y="3125167"/>
            <a:ext cx="2567608" cy="2567608"/>
          </a:xfrm>
          <a:prstGeom prst="rect">
            <a:avLst/>
          </a:prstGeom>
        </p:spPr>
      </p:pic>
      <p:pic>
        <p:nvPicPr>
          <p:cNvPr id="10246" name="Picture 6" descr="Image result for logo github png">
            <a:extLst>
              <a:ext uri="{FF2B5EF4-FFF2-40B4-BE49-F238E27FC236}">
                <a16:creationId xmlns:a16="http://schemas.microsoft.com/office/drawing/2014/main" id="{007A21E3-F771-47E6-8D14-B3D1292C1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8" y="3122748"/>
            <a:ext cx="2506966" cy="257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54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>
              <a:lumMod val="5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397024"/>
            <a:ext cx="12192000" cy="799728"/>
          </a:xfrm>
        </p:spPr>
        <p:txBody>
          <a:bodyPr rtlCol="0"/>
          <a:lstStyle/>
          <a:p>
            <a:pPr algn="ctr"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IR </a:t>
            </a:r>
            <a:r>
              <a:rPr lang="pt-BR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Controlled</a:t>
            </a:r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Worm</a:t>
            </a:r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on</a:t>
            </a:r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FPGA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EAAC68B-B88F-497E-9A69-622EAF533469}"/>
              </a:ext>
            </a:extLst>
          </p:cNvPr>
          <p:cNvSpPr txBox="1">
            <a:spLocks/>
          </p:cNvSpPr>
          <p:nvPr/>
        </p:nvSpPr>
        <p:spPr bwMode="white">
          <a:xfrm>
            <a:off x="0" y="3789040"/>
            <a:ext cx="12192000" cy="7997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FLUXOGRAMAS</a:t>
            </a:r>
          </a:p>
        </p:txBody>
      </p:sp>
    </p:spTree>
    <p:extLst>
      <p:ext uri="{BB962C8B-B14F-4D97-AF65-F5344CB8AC3E}">
        <p14:creationId xmlns:p14="http://schemas.microsoft.com/office/powerpoint/2010/main" val="197672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6C2D1C3-02D8-4A79-8B60-F3C30F8B5435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83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IR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Controlled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Worm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on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FPGA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8FB7B2D-EE97-4898-AFC6-4EAEA994E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956" y="0"/>
            <a:ext cx="99560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79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6C2D1C3-02D8-4A79-8B60-F3C30F8B5435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83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IR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Controlled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Worm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on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FPGA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EFDA625-0E32-4823-B69A-BE8AA7C02B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90" t="2750" r="2190" b="2750"/>
          <a:stretch/>
        </p:blipFill>
        <p:spPr>
          <a:xfrm>
            <a:off x="2667000" y="0"/>
            <a:ext cx="6857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11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6C2D1C3-02D8-4A79-8B60-F3C30F8B5435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83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IR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Controlled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Worm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on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FPGA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2C48F3A-5E56-417C-B30E-AEE64AF38067}"/>
              </a:ext>
            </a:extLst>
          </p:cNvPr>
          <p:cNvSpPr/>
          <p:nvPr/>
        </p:nvSpPr>
        <p:spPr>
          <a:xfrm>
            <a:off x="1" y="1340769"/>
            <a:ext cx="12192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569CD6"/>
                </a:solidFill>
                <a:latin typeface="Consolas" panose="020B0609020204030204" pitchFamily="49" charset="0"/>
              </a:rPr>
              <a:t>case</a:t>
            </a:r>
            <a: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estado</a:t>
            </a:r>
            <a: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pt-BR" dirty="0" err="1">
                <a:solidFill>
                  <a:srgbClr val="569CD6"/>
                </a:solidFill>
                <a:latin typeface="Consolas" panose="020B0609020204030204" pitchFamily="49" charset="0"/>
              </a:rPr>
              <a:t>is</a:t>
            </a:r>
            <a: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</a:p>
          <a:p>
            <a: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pt-BR" dirty="0" err="1">
                <a:solidFill>
                  <a:srgbClr val="569CD6"/>
                </a:solidFill>
                <a:latin typeface="Consolas" panose="020B0609020204030204" pitchFamily="49" charset="0"/>
              </a:rPr>
              <a:t>when</a:t>
            </a:r>
            <a: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pt-BR" dirty="0">
                <a:solidFill>
                  <a:srgbClr val="9CDCFE"/>
                </a:solidFill>
                <a:latin typeface="Consolas" panose="020B0609020204030204" pitchFamily="49" charset="0"/>
              </a:rPr>
              <a:t>pos1</a:t>
            </a:r>
            <a: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=&gt;  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disp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  &lt;=</a:t>
            </a:r>
            <a: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pt-BR" dirty="0">
                <a:solidFill>
                  <a:srgbClr val="CE9178"/>
                </a:solidFill>
                <a:latin typeface="Consolas" panose="020B0609020204030204" pitchFamily="49" charset="0"/>
              </a:rPr>
              <a:t>"11101111110111111011111101111110111111011111111111111111"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pt-BR" dirty="0" err="1">
                <a:solidFill>
                  <a:srgbClr val="569CD6"/>
                </a:solidFill>
                <a:latin typeface="Consolas" panose="020B0609020204030204" pitchFamily="49" charset="0"/>
              </a:rPr>
              <a:t>when</a:t>
            </a:r>
            <a: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pt-BR" dirty="0">
                <a:solidFill>
                  <a:srgbClr val="9CDCFE"/>
                </a:solidFill>
                <a:latin typeface="Consolas" panose="020B0609020204030204" pitchFamily="49" charset="0"/>
              </a:rPr>
              <a:t>pos2</a:t>
            </a:r>
            <a: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=&gt;  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disp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  &lt;=</a:t>
            </a:r>
            <a: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pt-BR" dirty="0">
                <a:solidFill>
                  <a:srgbClr val="CE9178"/>
                </a:solidFill>
                <a:latin typeface="Consolas" panose="020B0609020204030204" pitchFamily="49" charset="0"/>
              </a:rPr>
              <a:t>"11111111110111111011111101111110111111011111101111111111"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;</a:t>
            </a:r>
            <a: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pt-BR" dirty="0" err="1">
                <a:solidFill>
                  <a:srgbClr val="569CD6"/>
                </a:solidFill>
                <a:latin typeface="Consolas" panose="020B0609020204030204" pitchFamily="49" charset="0"/>
              </a:rPr>
              <a:t>when</a:t>
            </a:r>
            <a: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pt-BR" dirty="0">
                <a:solidFill>
                  <a:srgbClr val="9CDCFE"/>
                </a:solidFill>
                <a:latin typeface="Consolas" panose="020B0609020204030204" pitchFamily="49" charset="0"/>
              </a:rPr>
              <a:t>pos3</a:t>
            </a:r>
            <a: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=&gt;  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disp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  &lt;=</a:t>
            </a:r>
            <a: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pt-BR" dirty="0">
                <a:solidFill>
                  <a:srgbClr val="CE9178"/>
                </a:solidFill>
                <a:latin typeface="Consolas" panose="020B0609020204030204" pitchFamily="49" charset="0"/>
              </a:rPr>
              <a:t>"11111111111111111011111101111110111111011111101111110111"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;</a:t>
            </a:r>
            <a: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pt-BR" dirty="0" err="1">
                <a:solidFill>
                  <a:srgbClr val="569CD6"/>
                </a:solidFill>
                <a:latin typeface="Consolas" panose="020B0609020204030204" pitchFamily="49" charset="0"/>
              </a:rPr>
              <a:t>when</a:t>
            </a:r>
            <a: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pt-BR" dirty="0">
                <a:solidFill>
                  <a:srgbClr val="9CDCFE"/>
                </a:solidFill>
                <a:latin typeface="Consolas" panose="020B0609020204030204" pitchFamily="49" charset="0"/>
              </a:rPr>
              <a:t>pos4</a:t>
            </a:r>
            <a: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=&gt;  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disp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  &lt;=</a:t>
            </a:r>
            <a: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pt-BR" dirty="0">
                <a:solidFill>
                  <a:srgbClr val="CE9178"/>
                </a:solidFill>
                <a:latin typeface="Consolas" panose="020B0609020204030204" pitchFamily="49" charset="0"/>
              </a:rPr>
              <a:t>"11111111111111111111111101111110111111011111101111100111"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pt-BR" dirty="0" err="1">
                <a:solidFill>
                  <a:srgbClr val="569CD6"/>
                </a:solidFill>
                <a:latin typeface="Consolas" panose="020B0609020204030204" pitchFamily="49" charset="0"/>
              </a:rPr>
              <a:t>when</a:t>
            </a:r>
            <a: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pt-BR" dirty="0">
                <a:solidFill>
                  <a:srgbClr val="9CDCFE"/>
                </a:solidFill>
                <a:latin typeface="Consolas" panose="020B0609020204030204" pitchFamily="49" charset="0"/>
              </a:rPr>
              <a:t>pos5</a:t>
            </a:r>
            <a: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=&gt;  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disp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  &lt;=</a:t>
            </a:r>
            <a: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pt-BR" dirty="0">
                <a:solidFill>
                  <a:srgbClr val="CE9178"/>
                </a:solidFill>
                <a:latin typeface="Consolas" panose="020B0609020204030204" pitchFamily="49" charset="0"/>
              </a:rPr>
              <a:t>"11111111111111111111111111111110111111011111101111000111"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pt-BR" dirty="0" err="1">
                <a:solidFill>
                  <a:srgbClr val="569CD6"/>
                </a:solidFill>
                <a:latin typeface="Consolas" panose="020B0609020204030204" pitchFamily="49" charset="0"/>
              </a:rPr>
              <a:t>when</a:t>
            </a:r>
            <a: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pt-BR" dirty="0">
                <a:solidFill>
                  <a:srgbClr val="9CDCFE"/>
                </a:solidFill>
                <a:latin typeface="Consolas" panose="020B0609020204030204" pitchFamily="49" charset="0"/>
              </a:rPr>
              <a:t>pos6</a:t>
            </a:r>
            <a: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=&gt;  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disp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  &lt;=</a:t>
            </a:r>
            <a: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pt-BR" dirty="0">
                <a:solidFill>
                  <a:srgbClr val="CE9178"/>
                </a:solidFill>
                <a:latin typeface="Consolas" panose="020B0609020204030204" pitchFamily="49" charset="0"/>
              </a:rPr>
              <a:t>"11111111111111111111111111111111111111011111101110000111"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;</a:t>
            </a:r>
            <a: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pt-BR" dirty="0" err="1">
                <a:solidFill>
                  <a:srgbClr val="569CD6"/>
                </a:solidFill>
                <a:latin typeface="Consolas" panose="020B0609020204030204" pitchFamily="49" charset="0"/>
              </a:rPr>
              <a:t>when</a:t>
            </a:r>
            <a: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pt-BR" dirty="0">
                <a:solidFill>
                  <a:srgbClr val="9CDCFE"/>
                </a:solidFill>
                <a:latin typeface="Consolas" panose="020B0609020204030204" pitchFamily="49" charset="0"/>
              </a:rPr>
              <a:t>pos7</a:t>
            </a:r>
            <a: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=&gt;  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disp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  &lt;=</a:t>
            </a:r>
            <a: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pt-BR" dirty="0">
                <a:solidFill>
                  <a:srgbClr val="CE9178"/>
                </a:solidFill>
                <a:latin typeface="Consolas" panose="020B0609020204030204" pitchFamily="49" charset="0"/>
              </a:rPr>
              <a:t>"11111111111111111111111111111111111111111111101110000101"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;</a:t>
            </a:r>
            <a: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pt-BR" dirty="0" err="1">
                <a:solidFill>
                  <a:srgbClr val="569CD6"/>
                </a:solidFill>
                <a:latin typeface="Consolas" panose="020B0609020204030204" pitchFamily="49" charset="0"/>
              </a:rPr>
              <a:t>when</a:t>
            </a:r>
            <a: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pt-BR" dirty="0">
                <a:solidFill>
                  <a:srgbClr val="9CDCFE"/>
                </a:solidFill>
                <a:latin typeface="Consolas" panose="020B0609020204030204" pitchFamily="49" charset="0"/>
              </a:rPr>
              <a:t>pos8</a:t>
            </a:r>
            <a: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=&gt;  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disp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  &lt;=</a:t>
            </a:r>
            <a: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pt-BR" dirty="0">
                <a:solidFill>
                  <a:srgbClr val="CE9178"/>
                </a:solidFill>
                <a:latin typeface="Consolas" panose="020B0609020204030204" pitchFamily="49" charset="0"/>
              </a:rPr>
              <a:t>"11111111111111111111111111111111111111111111111100000101"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;</a:t>
            </a:r>
            <a: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pt-BR" dirty="0" err="1">
                <a:solidFill>
                  <a:srgbClr val="569CD6"/>
                </a:solidFill>
                <a:latin typeface="Consolas" panose="020B0609020204030204" pitchFamily="49" charset="0"/>
              </a:rPr>
              <a:t>when</a:t>
            </a:r>
            <a: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pt-BR" dirty="0">
                <a:solidFill>
                  <a:srgbClr val="9CDCFE"/>
                </a:solidFill>
                <a:latin typeface="Consolas" panose="020B0609020204030204" pitchFamily="49" charset="0"/>
              </a:rPr>
              <a:t>pos9</a:t>
            </a:r>
            <a: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=&gt;  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disp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  &lt;=</a:t>
            </a:r>
            <a: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pt-BR" dirty="0">
                <a:solidFill>
                  <a:srgbClr val="CE9178"/>
                </a:solidFill>
                <a:latin typeface="Consolas" panose="020B0609020204030204" pitchFamily="49" charset="0"/>
              </a:rPr>
              <a:t>"11111111111111111111111111111111111111111011111100001101"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;</a:t>
            </a:r>
            <a: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  <a:t>   </a:t>
            </a:r>
            <a:r>
              <a:rPr lang="pt-BR" dirty="0" err="1">
                <a:solidFill>
                  <a:srgbClr val="569CD6"/>
                </a:solidFill>
                <a:latin typeface="Consolas" panose="020B0609020204030204" pitchFamily="49" charset="0"/>
              </a:rPr>
              <a:t>when</a:t>
            </a:r>
            <a: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pt-BR" dirty="0">
                <a:solidFill>
                  <a:srgbClr val="9CDCFE"/>
                </a:solidFill>
                <a:latin typeface="Consolas" panose="020B0609020204030204" pitchFamily="49" charset="0"/>
              </a:rPr>
              <a:t>pos10</a:t>
            </a:r>
            <a: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=&gt;  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disp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  &lt;=</a:t>
            </a:r>
            <a: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pt-BR" dirty="0">
                <a:solidFill>
                  <a:srgbClr val="CE9178"/>
                </a:solidFill>
                <a:latin typeface="Consolas" panose="020B0609020204030204" pitchFamily="49" charset="0"/>
              </a:rPr>
              <a:t>"11111111111111111111111111111111111111110011111100011101"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;</a:t>
            </a:r>
            <a: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pt-BR" dirty="0">
                <a:solidFill>
                  <a:srgbClr val="D4D4D4"/>
                </a:solidFill>
                <a:latin typeface="Consolas" panose="020B0609020204030204" pitchFamily="49" charset="0"/>
              </a:rPr>
              <a:t> 					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pt-BR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					.</a:t>
            </a:r>
          </a:p>
          <a:p>
            <a:r>
              <a:rPr lang="pt-BR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					.</a:t>
            </a:r>
          </a:p>
          <a:p>
            <a:r>
              <a:rPr lang="pt-BR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					.</a:t>
            </a:r>
          </a:p>
          <a:p>
            <a:r>
              <a:rPr lang="pt-BR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					.</a:t>
            </a:r>
            <a:endParaRPr lang="pt-BR" sz="6539" dirty="0">
              <a:solidFill>
                <a:schemeClr val="accent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665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6C2D1C3-02D8-4A79-8B60-F3C30F8B5435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6830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IR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Controlled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Worm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on</a:t>
            </a: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 FPGA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D3D3A6F-FD4F-4176-A4D5-8506C9BE7ABB}"/>
              </a:ext>
            </a:extLst>
          </p:cNvPr>
          <p:cNvSpPr/>
          <p:nvPr/>
        </p:nvSpPr>
        <p:spPr>
          <a:xfrm>
            <a:off x="0" y="1305342"/>
            <a:ext cx="1219200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rgbClr val="569CD6"/>
                </a:solidFill>
                <a:latin typeface="Consolas" panose="020B0609020204030204" pitchFamily="49" charset="0"/>
              </a:rPr>
              <a:t>case</a:t>
            </a:r>
            <a:r>
              <a:rPr lang="en-US" sz="2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6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estado</a:t>
            </a:r>
            <a:r>
              <a:rPr 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 </a:t>
            </a:r>
            <a:r>
              <a:rPr lang="en-US" sz="2600" dirty="0">
                <a:solidFill>
                  <a:srgbClr val="569CD6"/>
                </a:solidFill>
                <a:latin typeface="Consolas" panose="020B0609020204030204" pitchFamily="49" charset="0"/>
              </a:rPr>
              <a:t>is</a:t>
            </a:r>
            <a:r>
              <a:rPr lang="en-US" sz="26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</a:p>
          <a:p>
            <a:r>
              <a:rPr lang="en-US" sz="2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</a:t>
            </a:r>
            <a:r>
              <a:rPr lang="en-US" sz="2600" dirty="0">
                <a:solidFill>
                  <a:srgbClr val="569CD6"/>
                </a:solidFill>
                <a:latin typeface="Consolas" panose="020B0609020204030204" pitchFamily="49" charset="0"/>
              </a:rPr>
              <a:t>when</a:t>
            </a:r>
            <a:r>
              <a:rPr lang="en-US" sz="2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600" dirty="0">
                <a:solidFill>
                  <a:srgbClr val="9CDCFE"/>
                </a:solidFill>
                <a:latin typeface="Consolas" panose="020B0609020204030204" pitchFamily="49" charset="0"/>
              </a:rPr>
              <a:t>pos1</a:t>
            </a:r>
            <a:r>
              <a:rPr lang="en-US" sz="2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</a:t>
            </a:r>
            <a:r>
              <a:rPr 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=&gt;  </a:t>
            </a:r>
            <a:r>
              <a:rPr lang="en-US" sz="26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led_posic</a:t>
            </a:r>
            <a:r>
              <a:rPr 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 &lt;=</a:t>
            </a:r>
            <a:r>
              <a:rPr lang="en-US" sz="2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600" dirty="0">
                <a:solidFill>
                  <a:srgbClr val="CE9178"/>
                </a:solidFill>
                <a:latin typeface="Consolas" panose="020B0609020204030204" pitchFamily="49" charset="0"/>
              </a:rPr>
              <a:t>"1111111000"</a:t>
            </a:r>
            <a:r>
              <a:rPr 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</a:t>
            </a:r>
            <a:r>
              <a:rPr lang="en-US" sz="2600" dirty="0">
                <a:solidFill>
                  <a:srgbClr val="569CD6"/>
                </a:solidFill>
                <a:latin typeface="Consolas" panose="020B0609020204030204" pitchFamily="49" charset="0"/>
              </a:rPr>
              <a:t>when</a:t>
            </a:r>
            <a:r>
              <a:rPr lang="en-US" sz="2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600" dirty="0">
                <a:solidFill>
                  <a:srgbClr val="9CDCFE"/>
                </a:solidFill>
                <a:latin typeface="Consolas" panose="020B0609020204030204" pitchFamily="49" charset="0"/>
              </a:rPr>
              <a:t>pos2</a:t>
            </a:r>
            <a:r>
              <a:rPr lang="en-US" sz="2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</a:t>
            </a:r>
            <a:r>
              <a:rPr 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=&gt;  </a:t>
            </a:r>
            <a:r>
              <a:rPr lang="en-US" sz="26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led_posic</a:t>
            </a:r>
            <a:r>
              <a:rPr 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 &lt;=</a:t>
            </a:r>
            <a:r>
              <a:rPr lang="en-US" sz="2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600" dirty="0">
                <a:solidFill>
                  <a:srgbClr val="CE9178"/>
                </a:solidFill>
                <a:latin typeface="Consolas" panose="020B0609020204030204" pitchFamily="49" charset="0"/>
              </a:rPr>
              <a:t>"0111111100"</a:t>
            </a:r>
            <a:r>
              <a:rPr 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;</a:t>
            </a:r>
            <a:r>
              <a:rPr lang="en-US" sz="2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sz="2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</a:t>
            </a:r>
            <a:r>
              <a:rPr lang="en-US" sz="2600" dirty="0">
                <a:solidFill>
                  <a:srgbClr val="569CD6"/>
                </a:solidFill>
                <a:latin typeface="Consolas" panose="020B0609020204030204" pitchFamily="49" charset="0"/>
              </a:rPr>
              <a:t>when</a:t>
            </a:r>
            <a:r>
              <a:rPr lang="en-US" sz="2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600" dirty="0">
                <a:solidFill>
                  <a:srgbClr val="9CDCFE"/>
                </a:solidFill>
                <a:latin typeface="Consolas" panose="020B0609020204030204" pitchFamily="49" charset="0"/>
              </a:rPr>
              <a:t>pos3</a:t>
            </a:r>
            <a:r>
              <a:rPr lang="en-US" sz="2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</a:t>
            </a:r>
            <a:r>
              <a:rPr 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=&gt;  </a:t>
            </a:r>
            <a:r>
              <a:rPr lang="en-US" sz="26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led_posic</a:t>
            </a:r>
            <a:r>
              <a:rPr 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 &lt;=</a:t>
            </a:r>
            <a:r>
              <a:rPr lang="en-US" sz="2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600" dirty="0">
                <a:solidFill>
                  <a:srgbClr val="CE9178"/>
                </a:solidFill>
                <a:latin typeface="Consolas" panose="020B0609020204030204" pitchFamily="49" charset="0"/>
              </a:rPr>
              <a:t>"0011111110"</a:t>
            </a:r>
            <a:r>
              <a:rPr 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;</a:t>
            </a:r>
            <a:r>
              <a:rPr lang="en-US" sz="2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sz="2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</a:t>
            </a:r>
            <a:r>
              <a:rPr lang="en-US" sz="2600" dirty="0">
                <a:solidFill>
                  <a:srgbClr val="569CD6"/>
                </a:solidFill>
                <a:latin typeface="Consolas" panose="020B0609020204030204" pitchFamily="49" charset="0"/>
              </a:rPr>
              <a:t>when</a:t>
            </a:r>
            <a:r>
              <a:rPr lang="en-US" sz="2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600" dirty="0">
                <a:solidFill>
                  <a:srgbClr val="9CDCFE"/>
                </a:solidFill>
                <a:latin typeface="Consolas" panose="020B0609020204030204" pitchFamily="49" charset="0"/>
              </a:rPr>
              <a:t>pos4</a:t>
            </a:r>
            <a:r>
              <a:rPr lang="en-US" sz="2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</a:t>
            </a:r>
            <a:r>
              <a:rPr 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=&gt;  </a:t>
            </a:r>
            <a:r>
              <a:rPr lang="en-US" sz="26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led_posic</a:t>
            </a:r>
            <a:r>
              <a:rPr 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 &lt;=</a:t>
            </a:r>
            <a:r>
              <a:rPr lang="en-US" sz="2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600" dirty="0">
                <a:solidFill>
                  <a:srgbClr val="CE9178"/>
                </a:solidFill>
                <a:latin typeface="Consolas" panose="020B0609020204030204" pitchFamily="49" charset="0"/>
              </a:rPr>
              <a:t>"0001111111"</a:t>
            </a:r>
            <a:r>
              <a:rPr 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</a:t>
            </a:r>
            <a:r>
              <a:rPr lang="en-US" sz="2600" dirty="0">
                <a:solidFill>
                  <a:srgbClr val="569CD6"/>
                </a:solidFill>
                <a:latin typeface="Consolas" panose="020B0609020204030204" pitchFamily="49" charset="0"/>
              </a:rPr>
              <a:t>when</a:t>
            </a:r>
            <a:r>
              <a:rPr lang="en-US" sz="2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600" dirty="0">
                <a:solidFill>
                  <a:srgbClr val="9CDCFE"/>
                </a:solidFill>
                <a:latin typeface="Consolas" panose="020B0609020204030204" pitchFamily="49" charset="0"/>
              </a:rPr>
              <a:t>pos5</a:t>
            </a:r>
            <a:r>
              <a:rPr lang="en-US" sz="2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</a:t>
            </a:r>
            <a:r>
              <a:rPr 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=&gt;  </a:t>
            </a:r>
            <a:r>
              <a:rPr lang="en-US" sz="26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led_posic</a:t>
            </a:r>
            <a:r>
              <a:rPr 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 &lt;=</a:t>
            </a:r>
            <a:r>
              <a:rPr lang="en-US" sz="2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600" dirty="0">
                <a:solidFill>
                  <a:srgbClr val="CE9178"/>
                </a:solidFill>
                <a:latin typeface="Consolas" panose="020B0609020204030204" pitchFamily="49" charset="0"/>
              </a:rPr>
              <a:t>"0000011111"</a:t>
            </a:r>
            <a:r>
              <a:rPr 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</a:t>
            </a:r>
            <a:r>
              <a:rPr lang="en-US" sz="2600" dirty="0">
                <a:solidFill>
                  <a:srgbClr val="569CD6"/>
                </a:solidFill>
                <a:latin typeface="Consolas" panose="020B0609020204030204" pitchFamily="49" charset="0"/>
              </a:rPr>
              <a:t>when</a:t>
            </a:r>
            <a:r>
              <a:rPr lang="en-US" sz="2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600" dirty="0">
                <a:solidFill>
                  <a:srgbClr val="9CDCFE"/>
                </a:solidFill>
                <a:latin typeface="Consolas" panose="020B0609020204030204" pitchFamily="49" charset="0"/>
              </a:rPr>
              <a:t>pos6</a:t>
            </a:r>
            <a:r>
              <a:rPr lang="en-US" sz="2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</a:t>
            </a:r>
            <a:r>
              <a:rPr 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=&gt;  </a:t>
            </a:r>
            <a:r>
              <a:rPr lang="en-US" sz="26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led_posic</a:t>
            </a:r>
            <a:r>
              <a:rPr 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 &lt;= </a:t>
            </a:r>
            <a:r>
              <a:rPr lang="en-US" sz="2600" dirty="0">
                <a:solidFill>
                  <a:srgbClr val="CE9178"/>
                </a:solidFill>
                <a:latin typeface="Consolas" panose="020B0609020204030204" pitchFamily="49" charset="0"/>
              </a:rPr>
              <a:t>"0000001111"</a:t>
            </a:r>
            <a:r>
              <a:rPr 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        </a:t>
            </a:r>
            <a:r>
              <a:rPr lang="en-US" sz="2600" dirty="0">
                <a:solidFill>
                  <a:srgbClr val="569CD6"/>
                </a:solidFill>
                <a:latin typeface="Consolas" panose="020B0609020204030204" pitchFamily="49" charset="0"/>
              </a:rPr>
              <a:t>when</a:t>
            </a:r>
            <a:r>
              <a:rPr lang="en-US" sz="2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600" dirty="0">
                <a:solidFill>
                  <a:srgbClr val="9CDCFE"/>
                </a:solidFill>
                <a:latin typeface="Consolas" panose="020B0609020204030204" pitchFamily="49" charset="0"/>
              </a:rPr>
              <a:t>pos7</a:t>
            </a:r>
            <a:r>
              <a:rPr lang="en-US" sz="2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</a:t>
            </a:r>
            <a:r>
              <a:rPr 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=&gt;  </a:t>
            </a:r>
            <a:r>
              <a:rPr lang="en-US" sz="2600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led_posic</a:t>
            </a:r>
            <a:r>
              <a:rPr 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 &lt;=</a:t>
            </a:r>
            <a:r>
              <a:rPr lang="en-US" sz="2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sz="2600" dirty="0">
                <a:solidFill>
                  <a:srgbClr val="CE9178"/>
                </a:solidFill>
                <a:latin typeface="Consolas" panose="020B0609020204030204" pitchFamily="49" charset="0"/>
              </a:rPr>
              <a:t>"0000000111"</a:t>
            </a:r>
            <a:r>
              <a:rPr 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600" dirty="0">
                <a:solidFill>
                  <a:srgbClr val="D4D4D4"/>
                </a:solidFill>
                <a:latin typeface="Consolas" panose="020B0609020204030204" pitchFamily="49" charset="0"/>
              </a:rPr>
              <a:t>					</a:t>
            </a:r>
            <a:r>
              <a:rPr 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					.</a:t>
            </a:r>
          </a:p>
          <a:p>
            <a:r>
              <a:rPr 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					.</a:t>
            </a:r>
          </a:p>
          <a:p>
            <a:r>
              <a:rPr lang="en-US" sz="2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					.</a:t>
            </a:r>
          </a:p>
        </p:txBody>
      </p:sp>
    </p:spTree>
    <p:extLst>
      <p:ext uri="{BB962C8B-B14F-4D97-AF65-F5344CB8AC3E}">
        <p14:creationId xmlns:p14="http://schemas.microsoft.com/office/powerpoint/2010/main" val="106640353"/>
      </p:ext>
    </p:extLst>
  </p:cSld>
  <p:clrMapOvr>
    <a:masterClrMapping/>
  </p:clrMapOvr>
</p:sld>
</file>

<file path=ppt/theme/theme1.xml><?xml version="1.0" encoding="utf-8"?>
<a:theme xmlns:a="http://schemas.openxmlformats.org/drawingml/2006/main" name="Computador Técnico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107896_TF02901026" id="{9F968763-F91C-42C9-AE49-6BD67CA2E1C8}" vid="{02176A96-6553-412C-8E8F-22987C19B997}"/>
    </a:ext>
  </a:extLst>
</a:theme>
</file>

<file path=ppt/theme/theme2.xml><?xml version="1.0" encoding="utf-8"?>
<a:theme xmlns:a="http://schemas.openxmlformats.org/drawingml/2006/main" name="Tema do Offic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1566889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2012-05-23T08:44:00+00:00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TP102901017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836753</LocLastLocAttemptVersionLookup>
    <IsSearchable xmlns="4873beb7-5857-4685-be1f-d57550cc96cc">true</IsSearchable>
    <TemplateTemplateType xmlns="4873beb7-5857-4685-be1f-d57550cc96cc">PowerPoint Design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REDMOND\v-anij</DisplayName>
        <AccountId>2469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46CFF6F-D9AA-4BC0-911A-0A135677191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098515-0C12-46CF-BC7C-69B4A13CD5FA}">
  <ds:schemaRefs>
    <ds:schemaRef ds:uri="http://purl.org/dc/terms/"/>
    <ds:schemaRef ds:uri="http://schemas.openxmlformats.org/package/2006/metadata/core-properties"/>
    <ds:schemaRef ds:uri="http://purl.org/dc/elements/1.1/"/>
    <ds:schemaRef ds:uri="4873beb7-5857-4685-be1f-d57550cc96cc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B5C6E15-39DC-470B-9445-F754B94580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profissional com design tecnológico de placa de circuito (widescreen)</Template>
  <TotalTime>0</TotalTime>
  <Words>1110</Words>
  <Application>Microsoft Office PowerPoint</Application>
  <PresentationFormat>Widescreen</PresentationFormat>
  <Paragraphs>201</Paragraphs>
  <Slides>42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42</vt:i4>
      </vt:variant>
    </vt:vector>
  </HeadingPairs>
  <TitlesOfParts>
    <vt:vector size="47" baseType="lpstr">
      <vt:lpstr>Arial</vt:lpstr>
      <vt:lpstr>Candara</vt:lpstr>
      <vt:lpstr>Candara (Corpo)</vt:lpstr>
      <vt:lpstr>Consolas</vt:lpstr>
      <vt:lpstr>Computador Técnico 16x9</vt:lpstr>
      <vt:lpstr>IR Controlled Worm on FPGA</vt:lpstr>
      <vt:lpstr>IR Controlled Worm on FPGA</vt:lpstr>
      <vt:lpstr>Apresentação do PowerPoint</vt:lpstr>
      <vt:lpstr>Apresentação do PowerPoint</vt:lpstr>
      <vt:lpstr>IR Controlled Worm on FPGA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IR Controlled Worm on FPGA</vt:lpstr>
      <vt:lpstr>Apresentação do PowerPoint</vt:lpstr>
      <vt:lpstr>IR Controlled Worm on FPGA</vt:lpstr>
      <vt:lpstr>Apresentação do PowerPoint</vt:lpstr>
      <vt:lpstr>Apresentação do PowerPoint</vt:lpstr>
      <vt:lpstr>IR Controlled Worm on FPGA</vt:lpstr>
      <vt:lpstr>Apresentação do PowerPoint</vt:lpstr>
      <vt:lpstr>Apresentação do PowerPoint</vt:lpstr>
      <vt:lpstr>Apresentação do PowerPoint</vt:lpstr>
      <vt:lpstr>Apresentação do PowerPoint</vt:lpstr>
      <vt:lpstr>IR Controlled Worm on FPGA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IR Controlled Worm on FPGA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IR Controlled Worm on FPGA</vt:lpstr>
      <vt:lpstr>Apresentação do PowerPoint</vt:lpstr>
      <vt:lpstr>Apresentação do PowerPoint</vt:lpstr>
      <vt:lpstr>IR Controlled Worm on FPGA</vt:lpstr>
      <vt:lpstr>Apresentação do PowerPoint</vt:lpstr>
      <vt:lpstr>IR Controlled Worm on FPGA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2019-09-30T17:56:47Z</dcterms:created>
  <dcterms:modified xsi:type="dcterms:W3CDTF">2019-10-01T10:28:11Z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